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85" r:id="rId3"/>
    <p:sldId id="257" r:id="rId4"/>
    <p:sldId id="276" r:id="rId5"/>
    <p:sldId id="269" r:id="rId6"/>
    <p:sldId id="261" r:id="rId7"/>
    <p:sldId id="277" r:id="rId8"/>
    <p:sldId id="273" r:id="rId9"/>
    <p:sldId id="270" r:id="rId10"/>
    <p:sldId id="265" r:id="rId11"/>
    <p:sldId id="260" r:id="rId12"/>
    <p:sldId id="262" r:id="rId13"/>
    <p:sldId id="274" r:id="rId14"/>
    <p:sldId id="267" r:id="rId15"/>
    <p:sldId id="275" r:id="rId16"/>
    <p:sldId id="283" r:id="rId17"/>
    <p:sldId id="281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leen.horn@gmail.com" initials="e" lastIdx="3" clrIdx="0">
    <p:extLst>
      <p:ext uri="{19B8F6BF-5375-455C-9EA6-DF929625EA0E}">
        <p15:presenceInfo xmlns:p15="http://schemas.microsoft.com/office/powerpoint/2012/main" userId="b4aadb8a298454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39A02C-CF23-4912-A936-7482841E96EE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ACFC98-7738-4363-9B81-76EC15C89E6E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  <a:latin typeface="Abadi" panose="020B0604020104020204" pitchFamily="34" charset="0"/>
            </a:rPr>
            <a:t>In community food systems, the food is produced, processed and distributed near its point of consumption.  </a:t>
          </a:r>
        </a:p>
      </dgm:t>
    </dgm:pt>
    <dgm:pt modelId="{3ADC7352-0AB7-4F4E-B028-D13783121247}" type="parTrans" cxnId="{1EB98383-31BB-453F-867A-9C707657925C}">
      <dgm:prSet/>
      <dgm:spPr/>
      <dgm:t>
        <a:bodyPr/>
        <a:lstStyle/>
        <a:p>
          <a:endParaRPr lang="en-US">
            <a:solidFill>
              <a:schemeClr val="tx2"/>
            </a:solidFill>
            <a:latin typeface="Abadi" panose="020B0604020104020204" pitchFamily="34" charset="0"/>
          </a:endParaRPr>
        </a:p>
      </dgm:t>
    </dgm:pt>
    <dgm:pt modelId="{74A68AEA-1D16-4D0D-A41E-13D56C295693}" type="sibTrans" cxnId="{1EB98383-31BB-453F-867A-9C707657925C}">
      <dgm:prSet/>
      <dgm:spPr/>
      <dgm:t>
        <a:bodyPr/>
        <a:lstStyle/>
        <a:p>
          <a:endParaRPr lang="en-US">
            <a:solidFill>
              <a:schemeClr val="tx2"/>
            </a:solidFill>
            <a:latin typeface="Abadi" panose="020B0604020104020204" pitchFamily="34" charset="0"/>
          </a:endParaRPr>
        </a:p>
      </dgm:t>
    </dgm:pt>
    <dgm:pt modelId="{B13473C8-C66F-4D97-8FE8-D771FC6B9F71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  <a:latin typeface="Abadi" panose="020B0604020104020204" pitchFamily="34" charset="0"/>
            </a:rPr>
            <a:t>The shorter supply chain can ensure that </a:t>
          </a:r>
          <a:r>
            <a:rPr lang="en-US" b="1" dirty="0">
              <a:solidFill>
                <a:schemeClr val="tx2"/>
              </a:solidFill>
              <a:latin typeface="Abadi" panose="020B0604020104020204" pitchFamily="34" charset="0"/>
            </a:rPr>
            <a:t>more dollars flow directly to producers</a:t>
          </a:r>
          <a:r>
            <a:rPr lang="en-US" dirty="0">
              <a:solidFill>
                <a:schemeClr val="tx2"/>
              </a:solidFill>
              <a:latin typeface="Abadi" panose="020B0604020104020204" pitchFamily="34" charset="0"/>
            </a:rPr>
            <a:t> and provide economic benefits to the local community.</a:t>
          </a:r>
        </a:p>
      </dgm:t>
    </dgm:pt>
    <dgm:pt modelId="{0378F81E-9FD7-4C18-A46E-B7CD15115F38}" type="parTrans" cxnId="{9DF4D9CE-3A83-4C13-9B12-C3E5810AE035}">
      <dgm:prSet/>
      <dgm:spPr/>
      <dgm:t>
        <a:bodyPr/>
        <a:lstStyle/>
        <a:p>
          <a:endParaRPr lang="en-US">
            <a:solidFill>
              <a:schemeClr val="tx2"/>
            </a:solidFill>
            <a:latin typeface="Abadi" panose="020B0604020104020204" pitchFamily="34" charset="0"/>
          </a:endParaRPr>
        </a:p>
      </dgm:t>
    </dgm:pt>
    <dgm:pt modelId="{9AE3D4A6-DD2C-48A6-9ADB-B55C408EB34F}" type="sibTrans" cxnId="{9DF4D9CE-3A83-4C13-9B12-C3E5810AE035}">
      <dgm:prSet/>
      <dgm:spPr/>
      <dgm:t>
        <a:bodyPr/>
        <a:lstStyle/>
        <a:p>
          <a:endParaRPr lang="en-US">
            <a:solidFill>
              <a:schemeClr val="tx2"/>
            </a:solidFill>
            <a:latin typeface="Abadi" panose="020B0604020104020204" pitchFamily="34" charset="0"/>
          </a:endParaRPr>
        </a:p>
      </dgm:t>
    </dgm:pt>
    <dgm:pt modelId="{C375A0A5-DEEE-4789-942C-9C8C4D1AB4C6}" type="pres">
      <dgm:prSet presAssocID="{3039A02C-CF23-4912-A936-7482841E96EE}" presName="vert0" presStyleCnt="0">
        <dgm:presLayoutVars>
          <dgm:dir/>
          <dgm:animOne val="branch"/>
          <dgm:animLvl val="lvl"/>
        </dgm:presLayoutVars>
      </dgm:prSet>
      <dgm:spPr/>
    </dgm:pt>
    <dgm:pt modelId="{B670D2ED-6376-47F6-BFDF-7ED80E59D465}" type="pres">
      <dgm:prSet presAssocID="{A8ACFC98-7738-4363-9B81-76EC15C89E6E}" presName="thickLine" presStyleLbl="alignNode1" presStyleIdx="0" presStyleCnt="2"/>
      <dgm:spPr/>
    </dgm:pt>
    <dgm:pt modelId="{EB461A77-710F-442A-8224-1D7EB009011F}" type="pres">
      <dgm:prSet presAssocID="{A8ACFC98-7738-4363-9B81-76EC15C89E6E}" presName="horz1" presStyleCnt="0"/>
      <dgm:spPr/>
    </dgm:pt>
    <dgm:pt modelId="{08C1B9CD-CB7B-48B1-A54E-679E1ACDD1E1}" type="pres">
      <dgm:prSet presAssocID="{A8ACFC98-7738-4363-9B81-76EC15C89E6E}" presName="tx1" presStyleLbl="revTx" presStyleIdx="0" presStyleCnt="2"/>
      <dgm:spPr/>
    </dgm:pt>
    <dgm:pt modelId="{E7375A58-BB0A-43B1-BA47-2272C2F5E801}" type="pres">
      <dgm:prSet presAssocID="{A8ACFC98-7738-4363-9B81-76EC15C89E6E}" presName="vert1" presStyleCnt="0"/>
      <dgm:spPr/>
    </dgm:pt>
    <dgm:pt modelId="{1712AEDF-315A-47BF-8DBF-DC9B02D2A5AD}" type="pres">
      <dgm:prSet presAssocID="{B13473C8-C66F-4D97-8FE8-D771FC6B9F71}" presName="thickLine" presStyleLbl="alignNode1" presStyleIdx="1" presStyleCnt="2"/>
      <dgm:spPr/>
    </dgm:pt>
    <dgm:pt modelId="{D2ABE921-C85E-428D-9B19-5238616B2D05}" type="pres">
      <dgm:prSet presAssocID="{B13473C8-C66F-4D97-8FE8-D771FC6B9F71}" presName="horz1" presStyleCnt="0"/>
      <dgm:spPr/>
    </dgm:pt>
    <dgm:pt modelId="{935F7A5B-FDAA-4435-9FA8-F66CDCD8789C}" type="pres">
      <dgm:prSet presAssocID="{B13473C8-C66F-4D97-8FE8-D771FC6B9F71}" presName="tx1" presStyleLbl="revTx" presStyleIdx="1" presStyleCnt="2"/>
      <dgm:spPr/>
    </dgm:pt>
    <dgm:pt modelId="{5B6A26B1-BB6C-4BCA-80D3-6EC46C075CF7}" type="pres">
      <dgm:prSet presAssocID="{B13473C8-C66F-4D97-8FE8-D771FC6B9F71}" presName="vert1" presStyleCnt="0"/>
      <dgm:spPr/>
    </dgm:pt>
  </dgm:ptLst>
  <dgm:cxnLst>
    <dgm:cxn modelId="{7B1DC513-924E-4916-B9CC-C26ECB03C45A}" type="presOf" srcId="{3039A02C-CF23-4912-A936-7482841E96EE}" destId="{C375A0A5-DEEE-4789-942C-9C8C4D1AB4C6}" srcOrd="0" destOrd="0" presId="urn:microsoft.com/office/officeart/2008/layout/LinedList"/>
    <dgm:cxn modelId="{96A8CF2D-B37F-437A-B83D-8F99B9CDB5EF}" type="presOf" srcId="{A8ACFC98-7738-4363-9B81-76EC15C89E6E}" destId="{08C1B9CD-CB7B-48B1-A54E-679E1ACDD1E1}" srcOrd="0" destOrd="0" presId="urn:microsoft.com/office/officeart/2008/layout/LinedList"/>
    <dgm:cxn modelId="{19EC2772-037B-4BC2-9F27-32F98D4A6C5D}" type="presOf" srcId="{B13473C8-C66F-4D97-8FE8-D771FC6B9F71}" destId="{935F7A5B-FDAA-4435-9FA8-F66CDCD8789C}" srcOrd="0" destOrd="0" presId="urn:microsoft.com/office/officeart/2008/layout/LinedList"/>
    <dgm:cxn modelId="{1EB98383-31BB-453F-867A-9C707657925C}" srcId="{3039A02C-CF23-4912-A936-7482841E96EE}" destId="{A8ACFC98-7738-4363-9B81-76EC15C89E6E}" srcOrd="0" destOrd="0" parTransId="{3ADC7352-0AB7-4F4E-B028-D13783121247}" sibTransId="{74A68AEA-1D16-4D0D-A41E-13D56C295693}"/>
    <dgm:cxn modelId="{9DF4D9CE-3A83-4C13-9B12-C3E5810AE035}" srcId="{3039A02C-CF23-4912-A936-7482841E96EE}" destId="{B13473C8-C66F-4D97-8FE8-D771FC6B9F71}" srcOrd="1" destOrd="0" parTransId="{0378F81E-9FD7-4C18-A46E-B7CD15115F38}" sibTransId="{9AE3D4A6-DD2C-48A6-9ADB-B55C408EB34F}"/>
    <dgm:cxn modelId="{F7019C80-E4BB-41D4-8DB1-E3F83A15A1BC}" type="presParOf" srcId="{C375A0A5-DEEE-4789-942C-9C8C4D1AB4C6}" destId="{B670D2ED-6376-47F6-BFDF-7ED80E59D465}" srcOrd="0" destOrd="0" presId="urn:microsoft.com/office/officeart/2008/layout/LinedList"/>
    <dgm:cxn modelId="{CA797B94-387E-4AC8-8080-6D16FEFAF2C1}" type="presParOf" srcId="{C375A0A5-DEEE-4789-942C-9C8C4D1AB4C6}" destId="{EB461A77-710F-442A-8224-1D7EB009011F}" srcOrd="1" destOrd="0" presId="urn:microsoft.com/office/officeart/2008/layout/LinedList"/>
    <dgm:cxn modelId="{1CF0E106-0375-4407-91B6-3642F8EB5F97}" type="presParOf" srcId="{EB461A77-710F-442A-8224-1D7EB009011F}" destId="{08C1B9CD-CB7B-48B1-A54E-679E1ACDD1E1}" srcOrd="0" destOrd="0" presId="urn:microsoft.com/office/officeart/2008/layout/LinedList"/>
    <dgm:cxn modelId="{7E4927B0-3ED3-44D9-9284-4E75B7A0F257}" type="presParOf" srcId="{EB461A77-710F-442A-8224-1D7EB009011F}" destId="{E7375A58-BB0A-43B1-BA47-2272C2F5E801}" srcOrd="1" destOrd="0" presId="urn:microsoft.com/office/officeart/2008/layout/LinedList"/>
    <dgm:cxn modelId="{0143BFDC-10EB-4137-B1BD-EBB3F6B63811}" type="presParOf" srcId="{C375A0A5-DEEE-4789-942C-9C8C4D1AB4C6}" destId="{1712AEDF-315A-47BF-8DBF-DC9B02D2A5AD}" srcOrd="2" destOrd="0" presId="urn:microsoft.com/office/officeart/2008/layout/LinedList"/>
    <dgm:cxn modelId="{26BD8AB7-DE94-4AB2-86A9-E64CDD13C3FC}" type="presParOf" srcId="{C375A0A5-DEEE-4789-942C-9C8C4D1AB4C6}" destId="{D2ABE921-C85E-428D-9B19-5238616B2D05}" srcOrd="3" destOrd="0" presId="urn:microsoft.com/office/officeart/2008/layout/LinedList"/>
    <dgm:cxn modelId="{E4B2D982-B483-4573-895C-C81E98836A14}" type="presParOf" srcId="{D2ABE921-C85E-428D-9B19-5238616B2D05}" destId="{935F7A5B-FDAA-4435-9FA8-F66CDCD8789C}" srcOrd="0" destOrd="0" presId="urn:microsoft.com/office/officeart/2008/layout/LinedList"/>
    <dgm:cxn modelId="{53A32D5B-CB56-4E97-AE38-2223880E55A9}" type="presParOf" srcId="{D2ABE921-C85E-428D-9B19-5238616B2D05}" destId="{5B6A26B1-BB6C-4BCA-80D3-6EC46C075CF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511144-1ED7-4C84-9B99-78273E9BDDA7}" type="doc">
      <dgm:prSet loTypeId="urn:microsoft.com/office/officeart/2005/8/layout/cycle6" loCatId="cycle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504A5766-C517-4F70-B5BF-BD51FAB78878}">
      <dgm:prSet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Profitable agricultural businesses</a:t>
          </a:r>
        </a:p>
      </dgm:t>
    </dgm:pt>
    <dgm:pt modelId="{3620AB5B-08DD-4E6D-BFD0-100B33207E36}" type="parTrans" cxnId="{B3D63F15-297A-4F01-A817-BB1D4DD3FB8D}">
      <dgm:prSet/>
      <dgm:spPr/>
      <dgm:t>
        <a:bodyPr/>
        <a:lstStyle/>
        <a:p>
          <a:endParaRPr lang="en-US"/>
        </a:p>
      </dgm:t>
    </dgm:pt>
    <dgm:pt modelId="{74D7E6D4-8E34-498E-BBC4-C3DCEB5C59EF}" type="sibTrans" cxnId="{B3D63F15-297A-4F01-A817-BB1D4DD3FB8D}">
      <dgm:prSet/>
      <dgm:spPr/>
      <dgm:t>
        <a:bodyPr/>
        <a:lstStyle/>
        <a:p>
          <a:endParaRPr lang="en-US"/>
        </a:p>
      </dgm:t>
    </dgm:pt>
    <dgm:pt modelId="{ABFF506A-9B49-4B09-B9F1-9B4DD59911E3}">
      <dgm:prSet/>
      <dgm:spPr/>
      <dgm:t>
        <a:bodyPr/>
        <a:lstStyle/>
        <a:p>
          <a:r>
            <a:rPr lang="en-US">
              <a:latin typeface="Abadi" panose="020B0604020104020204" pitchFamily="34" charset="0"/>
            </a:rPr>
            <a:t>Successful entrepreneurs and small businesses</a:t>
          </a:r>
        </a:p>
      </dgm:t>
    </dgm:pt>
    <dgm:pt modelId="{AA24C514-D1DA-4E8C-BDFC-C9B7FC134CB8}" type="parTrans" cxnId="{D17EE767-7B66-4931-B7BC-BE65581FF657}">
      <dgm:prSet/>
      <dgm:spPr/>
      <dgm:t>
        <a:bodyPr/>
        <a:lstStyle/>
        <a:p>
          <a:endParaRPr lang="en-US"/>
        </a:p>
      </dgm:t>
    </dgm:pt>
    <dgm:pt modelId="{C1A8113B-26B6-4674-8F8D-0888745BAC22}" type="sibTrans" cxnId="{D17EE767-7B66-4931-B7BC-BE65581FF657}">
      <dgm:prSet/>
      <dgm:spPr/>
      <dgm:t>
        <a:bodyPr/>
        <a:lstStyle/>
        <a:p>
          <a:endParaRPr lang="en-US"/>
        </a:p>
      </dgm:t>
    </dgm:pt>
    <dgm:pt modelId="{05305B2C-A2E2-42FA-8A12-06EE772D6038}">
      <dgm:prSet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Good jobs and career opportunities</a:t>
          </a:r>
        </a:p>
      </dgm:t>
    </dgm:pt>
    <dgm:pt modelId="{AF55EE74-38CD-43DF-8470-BBB56D0C6086}" type="parTrans" cxnId="{D956EFFB-8FCC-475C-BE6D-3F45DCD11F11}">
      <dgm:prSet/>
      <dgm:spPr/>
      <dgm:t>
        <a:bodyPr/>
        <a:lstStyle/>
        <a:p>
          <a:endParaRPr lang="en-US"/>
        </a:p>
      </dgm:t>
    </dgm:pt>
    <dgm:pt modelId="{0CD47A68-CBF2-4AEB-A17D-2DBCB9694F52}" type="sibTrans" cxnId="{D956EFFB-8FCC-475C-BE6D-3F45DCD11F11}">
      <dgm:prSet/>
      <dgm:spPr/>
      <dgm:t>
        <a:bodyPr/>
        <a:lstStyle/>
        <a:p>
          <a:endParaRPr lang="en-US"/>
        </a:p>
      </dgm:t>
    </dgm:pt>
    <dgm:pt modelId="{CF83BC60-7E8D-4EBF-AA93-3671249E16DD}" type="pres">
      <dgm:prSet presAssocID="{CC511144-1ED7-4C84-9B99-78273E9BDDA7}" presName="cycle" presStyleCnt="0">
        <dgm:presLayoutVars>
          <dgm:dir/>
          <dgm:resizeHandles val="exact"/>
        </dgm:presLayoutVars>
      </dgm:prSet>
      <dgm:spPr/>
    </dgm:pt>
    <dgm:pt modelId="{2620F578-BE8C-4408-8EAF-958F24E42E8C}" type="pres">
      <dgm:prSet presAssocID="{504A5766-C517-4F70-B5BF-BD51FAB78878}" presName="node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AE2C24BE-6A32-4865-939D-13F1FDE6674D}" type="pres">
      <dgm:prSet presAssocID="{504A5766-C517-4F70-B5BF-BD51FAB78878}" presName="spNode" presStyleCnt="0"/>
      <dgm:spPr/>
    </dgm:pt>
    <dgm:pt modelId="{1F68296A-2584-49BC-AE49-E1B4B04EC9F9}" type="pres">
      <dgm:prSet presAssocID="{74D7E6D4-8E34-498E-BBC4-C3DCEB5C59EF}" presName="sibTrans" presStyleLbl="sibTrans1D1" presStyleIdx="0" presStyleCnt="3"/>
      <dgm:spPr/>
    </dgm:pt>
    <dgm:pt modelId="{E19F5379-A946-4478-948C-A7399536FAB4}" type="pres">
      <dgm:prSet presAssocID="{ABFF506A-9B49-4B09-B9F1-9B4DD59911E3}" presName="node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B90581EE-3DEF-4FBF-ADA0-33C9000CE088}" type="pres">
      <dgm:prSet presAssocID="{ABFF506A-9B49-4B09-B9F1-9B4DD59911E3}" presName="spNode" presStyleCnt="0"/>
      <dgm:spPr/>
    </dgm:pt>
    <dgm:pt modelId="{85357642-7C1F-4367-AC74-3804152E5D31}" type="pres">
      <dgm:prSet presAssocID="{C1A8113B-26B6-4674-8F8D-0888745BAC22}" presName="sibTrans" presStyleLbl="sibTrans1D1" presStyleIdx="1" presStyleCnt="3"/>
      <dgm:spPr/>
    </dgm:pt>
    <dgm:pt modelId="{972414E4-E2B7-4CC5-9F49-7537396F14BB}" type="pres">
      <dgm:prSet presAssocID="{05305B2C-A2E2-42FA-8A12-06EE772D6038}" presName="node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14575D58-0325-4814-9DB3-802BEEFDDEFC}" type="pres">
      <dgm:prSet presAssocID="{05305B2C-A2E2-42FA-8A12-06EE772D6038}" presName="spNode" presStyleCnt="0"/>
      <dgm:spPr/>
    </dgm:pt>
    <dgm:pt modelId="{E0363567-88B6-424E-BB4C-894F598B8917}" type="pres">
      <dgm:prSet presAssocID="{0CD47A68-CBF2-4AEB-A17D-2DBCB9694F52}" presName="sibTrans" presStyleLbl="sibTrans1D1" presStyleIdx="2" presStyleCnt="3"/>
      <dgm:spPr/>
    </dgm:pt>
  </dgm:ptLst>
  <dgm:cxnLst>
    <dgm:cxn modelId="{B3D63F15-297A-4F01-A817-BB1D4DD3FB8D}" srcId="{CC511144-1ED7-4C84-9B99-78273E9BDDA7}" destId="{504A5766-C517-4F70-B5BF-BD51FAB78878}" srcOrd="0" destOrd="0" parTransId="{3620AB5B-08DD-4E6D-BFD0-100B33207E36}" sibTransId="{74D7E6D4-8E34-498E-BBC4-C3DCEB5C59EF}"/>
    <dgm:cxn modelId="{4DFCCB1D-9DCE-4247-BB8B-DA580E218152}" type="presOf" srcId="{CC511144-1ED7-4C84-9B99-78273E9BDDA7}" destId="{CF83BC60-7E8D-4EBF-AA93-3671249E16DD}" srcOrd="0" destOrd="0" presId="urn:microsoft.com/office/officeart/2005/8/layout/cycle6"/>
    <dgm:cxn modelId="{A3095936-81B4-452A-8B38-33F7319985B5}" type="presOf" srcId="{0CD47A68-CBF2-4AEB-A17D-2DBCB9694F52}" destId="{E0363567-88B6-424E-BB4C-894F598B8917}" srcOrd="0" destOrd="0" presId="urn:microsoft.com/office/officeart/2005/8/layout/cycle6"/>
    <dgm:cxn modelId="{3B6B4265-B930-4824-831F-8294EAB58FF2}" type="presOf" srcId="{74D7E6D4-8E34-498E-BBC4-C3DCEB5C59EF}" destId="{1F68296A-2584-49BC-AE49-E1B4B04EC9F9}" srcOrd="0" destOrd="0" presId="urn:microsoft.com/office/officeart/2005/8/layout/cycle6"/>
    <dgm:cxn modelId="{D17EE767-7B66-4931-B7BC-BE65581FF657}" srcId="{CC511144-1ED7-4C84-9B99-78273E9BDDA7}" destId="{ABFF506A-9B49-4B09-B9F1-9B4DD59911E3}" srcOrd="1" destOrd="0" parTransId="{AA24C514-D1DA-4E8C-BDFC-C9B7FC134CB8}" sibTransId="{C1A8113B-26B6-4674-8F8D-0888745BAC22}"/>
    <dgm:cxn modelId="{77091B56-4C78-40BB-990C-A246BB50C731}" type="presOf" srcId="{C1A8113B-26B6-4674-8F8D-0888745BAC22}" destId="{85357642-7C1F-4367-AC74-3804152E5D31}" srcOrd="0" destOrd="0" presId="urn:microsoft.com/office/officeart/2005/8/layout/cycle6"/>
    <dgm:cxn modelId="{CDE99D86-0899-4E00-B56E-28C1E2DFE644}" type="presOf" srcId="{504A5766-C517-4F70-B5BF-BD51FAB78878}" destId="{2620F578-BE8C-4408-8EAF-958F24E42E8C}" srcOrd="0" destOrd="0" presId="urn:microsoft.com/office/officeart/2005/8/layout/cycle6"/>
    <dgm:cxn modelId="{2CB1B486-6D13-489F-82E1-E485609EB6A4}" type="presOf" srcId="{ABFF506A-9B49-4B09-B9F1-9B4DD59911E3}" destId="{E19F5379-A946-4478-948C-A7399536FAB4}" srcOrd="0" destOrd="0" presId="urn:microsoft.com/office/officeart/2005/8/layout/cycle6"/>
    <dgm:cxn modelId="{78DFBCC4-F434-4928-829D-2B6894896A60}" type="presOf" srcId="{05305B2C-A2E2-42FA-8A12-06EE772D6038}" destId="{972414E4-E2B7-4CC5-9F49-7537396F14BB}" srcOrd="0" destOrd="0" presId="urn:microsoft.com/office/officeart/2005/8/layout/cycle6"/>
    <dgm:cxn modelId="{D956EFFB-8FCC-475C-BE6D-3F45DCD11F11}" srcId="{CC511144-1ED7-4C84-9B99-78273E9BDDA7}" destId="{05305B2C-A2E2-42FA-8A12-06EE772D6038}" srcOrd="2" destOrd="0" parTransId="{AF55EE74-38CD-43DF-8470-BBB56D0C6086}" sibTransId="{0CD47A68-CBF2-4AEB-A17D-2DBCB9694F52}"/>
    <dgm:cxn modelId="{15D6C4CB-DBAD-4226-A3FE-E7E74FB4C808}" type="presParOf" srcId="{CF83BC60-7E8D-4EBF-AA93-3671249E16DD}" destId="{2620F578-BE8C-4408-8EAF-958F24E42E8C}" srcOrd="0" destOrd="0" presId="urn:microsoft.com/office/officeart/2005/8/layout/cycle6"/>
    <dgm:cxn modelId="{36CCB905-DD48-4238-BCE1-23BDC90CEB86}" type="presParOf" srcId="{CF83BC60-7E8D-4EBF-AA93-3671249E16DD}" destId="{AE2C24BE-6A32-4865-939D-13F1FDE6674D}" srcOrd="1" destOrd="0" presId="urn:microsoft.com/office/officeart/2005/8/layout/cycle6"/>
    <dgm:cxn modelId="{B835E910-896A-42FF-A85C-B8E2DCB431E3}" type="presParOf" srcId="{CF83BC60-7E8D-4EBF-AA93-3671249E16DD}" destId="{1F68296A-2584-49BC-AE49-E1B4B04EC9F9}" srcOrd="2" destOrd="0" presId="urn:microsoft.com/office/officeart/2005/8/layout/cycle6"/>
    <dgm:cxn modelId="{A9B7A2F3-E18A-4371-BC2F-F1AC2E20B6B4}" type="presParOf" srcId="{CF83BC60-7E8D-4EBF-AA93-3671249E16DD}" destId="{E19F5379-A946-4478-948C-A7399536FAB4}" srcOrd="3" destOrd="0" presId="urn:microsoft.com/office/officeart/2005/8/layout/cycle6"/>
    <dgm:cxn modelId="{78DA3524-7EB0-4A3D-B688-283A7D666CC9}" type="presParOf" srcId="{CF83BC60-7E8D-4EBF-AA93-3671249E16DD}" destId="{B90581EE-3DEF-4FBF-ADA0-33C9000CE088}" srcOrd="4" destOrd="0" presId="urn:microsoft.com/office/officeart/2005/8/layout/cycle6"/>
    <dgm:cxn modelId="{24966C13-9724-4833-9C7B-FEFB828E62E4}" type="presParOf" srcId="{CF83BC60-7E8D-4EBF-AA93-3671249E16DD}" destId="{85357642-7C1F-4367-AC74-3804152E5D31}" srcOrd="5" destOrd="0" presId="urn:microsoft.com/office/officeart/2005/8/layout/cycle6"/>
    <dgm:cxn modelId="{F951A175-C2B7-4736-9940-FB8C584343C5}" type="presParOf" srcId="{CF83BC60-7E8D-4EBF-AA93-3671249E16DD}" destId="{972414E4-E2B7-4CC5-9F49-7537396F14BB}" srcOrd="6" destOrd="0" presId="urn:microsoft.com/office/officeart/2005/8/layout/cycle6"/>
    <dgm:cxn modelId="{20AC929E-AC35-49DF-9C6F-3F5000DBC534}" type="presParOf" srcId="{CF83BC60-7E8D-4EBF-AA93-3671249E16DD}" destId="{14575D58-0325-4814-9DB3-802BEEFDDEFC}" srcOrd="7" destOrd="0" presId="urn:microsoft.com/office/officeart/2005/8/layout/cycle6"/>
    <dgm:cxn modelId="{116E3F0B-F12D-47C5-9463-28D846DE0F14}" type="presParOf" srcId="{CF83BC60-7E8D-4EBF-AA93-3671249E16DD}" destId="{E0363567-88B6-424E-BB4C-894F598B8917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2E4525-82C1-456F-982D-6C4868C99DD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723EAA-624D-43BA-93B9-D34567ECE3E0}">
      <dgm:prSet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Reasons to buy local:</a:t>
          </a:r>
        </a:p>
      </dgm:t>
    </dgm:pt>
    <dgm:pt modelId="{FE0660D5-7C24-41E6-859A-3D5294AA79AB}" type="parTrans" cxnId="{205255A2-4AE6-42E9-8648-7FDE60672842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CCA97467-E947-4A6C-9810-280DFEF22E76}" type="sibTrans" cxnId="{205255A2-4AE6-42E9-8648-7FDE60672842}">
      <dgm:prSet/>
      <dgm:spPr>
        <a:solidFill>
          <a:schemeClr val="accent1"/>
        </a:solidFill>
      </dgm:spPr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CDB5ABB6-C474-4CD5-8421-7B188FEB885A}">
      <dgm:prSet/>
      <dgm:spPr/>
      <dgm:t>
        <a:bodyPr/>
        <a:lstStyle/>
        <a:p>
          <a:r>
            <a:rPr lang="en-US">
              <a:latin typeface="Abadi" panose="020B0604020104020204" pitchFamily="34" charset="0"/>
            </a:rPr>
            <a:t>Builds community</a:t>
          </a:r>
        </a:p>
      </dgm:t>
    </dgm:pt>
    <dgm:pt modelId="{30F03127-4F4D-47CB-B264-82CD140933D4}" type="parTrans" cxnId="{07D7CC17-0892-44B3-9320-D0933E55A991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00507925-232D-4BCB-8383-0C42D1735A55}" type="sibTrans" cxnId="{07D7CC17-0892-44B3-9320-D0933E55A991}">
      <dgm:prSet/>
      <dgm:spPr>
        <a:solidFill>
          <a:schemeClr val="accent1"/>
        </a:solidFill>
      </dgm:spPr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D343BAA5-D7B8-401D-850F-932773FF87C6}">
      <dgm:prSet/>
      <dgm:spPr/>
      <dgm:t>
        <a:bodyPr/>
        <a:lstStyle/>
        <a:p>
          <a:r>
            <a:rPr lang="en-US">
              <a:latin typeface="Abadi" panose="020B0604020104020204" pitchFamily="34" charset="0"/>
            </a:rPr>
            <a:t>Strengthens the local economy</a:t>
          </a:r>
        </a:p>
      </dgm:t>
    </dgm:pt>
    <dgm:pt modelId="{359BDF15-C202-48F9-ADD6-31EDCB2421CA}" type="parTrans" cxnId="{56F422C4-282C-4711-8CF8-6A53CFDD1BD3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3F12C85E-2612-4604-B4CA-932901E52A33}" type="sibTrans" cxnId="{56F422C4-282C-4711-8CF8-6A53CFDD1BD3}">
      <dgm:prSet/>
      <dgm:spPr>
        <a:solidFill>
          <a:schemeClr val="accent1"/>
        </a:solidFill>
      </dgm:spPr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35EC84B4-8D0E-4B37-BD3F-C7976DDEF005}">
      <dgm:prSet/>
      <dgm:spPr/>
      <dgm:t>
        <a:bodyPr/>
        <a:lstStyle/>
        <a:p>
          <a:r>
            <a:rPr lang="en-US">
              <a:latin typeface="Abadi" panose="020B0604020104020204" pitchFamily="34" charset="0"/>
            </a:rPr>
            <a:t>Creates local jobs</a:t>
          </a:r>
        </a:p>
      </dgm:t>
    </dgm:pt>
    <dgm:pt modelId="{2E669574-75E8-4606-BC5F-15363D6BD34F}" type="parTrans" cxnId="{CB7CFA2A-7852-4889-B2EB-B8E30E8585BB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A14CB060-3173-445F-95B4-09578A5009EA}" type="sibTrans" cxnId="{CB7CFA2A-7852-4889-B2EB-B8E30E8585BB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E09B137A-81E8-4A93-B825-810C14A5E5F2}" type="pres">
      <dgm:prSet presAssocID="{572E4525-82C1-456F-982D-6C4868C99DDE}" presName="outerComposite" presStyleCnt="0">
        <dgm:presLayoutVars>
          <dgm:chMax val="5"/>
          <dgm:dir/>
          <dgm:resizeHandles val="exact"/>
        </dgm:presLayoutVars>
      </dgm:prSet>
      <dgm:spPr/>
    </dgm:pt>
    <dgm:pt modelId="{1E6CDF13-A09B-4EE0-8F1D-E7BD4258CD2B}" type="pres">
      <dgm:prSet presAssocID="{572E4525-82C1-456F-982D-6C4868C99DDE}" presName="dummyMaxCanvas" presStyleCnt="0">
        <dgm:presLayoutVars/>
      </dgm:prSet>
      <dgm:spPr/>
    </dgm:pt>
    <dgm:pt modelId="{71C9B42C-4779-4C87-9596-1F6C508B448A}" type="pres">
      <dgm:prSet presAssocID="{572E4525-82C1-456F-982D-6C4868C99DDE}" presName="FourNodes_1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39033138-54AC-4B8D-AE55-9704DA41EC1A}" type="pres">
      <dgm:prSet presAssocID="{572E4525-82C1-456F-982D-6C4868C99DDE}" presName="FourNodes_2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967F3435-BE0C-4D69-A5A1-6A15A8B6DC0C}" type="pres">
      <dgm:prSet presAssocID="{572E4525-82C1-456F-982D-6C4868C99DDE}" presName="FourNodes_3" presStyleLbl="node1" presStyleIdx="2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3FEFDA83-CA34-49D4-A189-AC540EB38C84}" type="pres">
      <dgm:prSet presAssocID="{572E4525-82C1-456F-982D-6C4868C99DDE}" presName="FourNodes_4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C052A1AC-F6BA-4886-9526-CD74DF3B2E6E}" type="pres">
      <dgm:prSet presAssocID="{572E4525-82C1-456F-982D-6C4868C99DDE}" presName="FourConn_1-2" presStyleLbl="fgAccFollowNode1" presStyleIdx="0" presStyleCnt="3" custLinFactNeighborX="6830">
        <dgm:presLayoutVars>
          <dgm:bulletEnabled val="1"/>
        </dgm:presLayoutVars>
      </dgm:prSet>
      <dgm:spPr/>
    </dgm:pt>
    <dgm:pt modelId="{23B52163-982A-4A01-A2FA-ECB022DC5F70}" type="pres">
      <dgm:prSet presAssocID="{572E4525-82C1-456F-982D-6C4868C99DDE}" presName="FourConn_2-3" presStyleLbl="fgAccFollowNode1" presStyleIdx="1" presStyleCnt="3" custLinFactNeighborX="6830">
        <dgm:presLayoutVars>
          <dgm:bulletEnabled val="1"/>
        </dgm:presLayoutVars>
      </dgm:prSet>
      <dgm:spPr/>
    </dgm:pt>
    <dgm:pt modelId="{299F62D6-5297-479E-B10D-9C4A8E44B726}" type="pres">
      <dgm:prSet presAssocID="{572E4525-82C1-456F-982D-6C4868C99DDE}" presName="FourConn_3-4" presStyleLbl="fgAccFollowNode1" presStyleIdx="2" presStyleCnt="3" custLinFactNeighborX="6830">
        <dgm:presLayoutVars>
          <dgm:bulletEnabled val="1"/>
        </dgm:presLayoutVars>
      </dgm:prSet>
      <dgm:spPr/>
    </dgm:pt>
    <dgm:pt modelId="{39BED7D6-B7A3-4BFA-A3A5-DADEB3329D2D}" type="pres">
      <dgm:prSet presAssocID="{572E4525-82C1-456F-982D-6C4868C99DDE}" presName="FourNodes_1_text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438CAC47-8428-4BFD-AB45-92432FA36C6A}" type="pres">
      <dgm:prSet presAssocID="{572E4525-82C1-456F-982D-6C4868C99DDE}" presName="FourNodes_2_text" presStyleLbl="node1" presStyleIdx="3" presStyleCnt="4">
        <dgm:presLayoutVars>
          <dgm:bulletEnabled val="1"/>
        </dgm:presLayoutVars>
      </dgm:prSet>
      <dgm:spPr/>
    </dgm:pt>
    <dgm:pt modelId="{96AD5909-86F0-4AED-AA2D-A0A850788173}" type="pres">
      <dgm:prSet presAssocID="{572E4525-82C1-456F-982D-6C4868C99DDE}" presName="FourNodes_3_text" presStyleLbl="node1" presStyleIdx="3" presStyleCnt="4">
        <dgm:presLayoutVars>
          <dgm:bulletEnabled val="1"/>
        </dgm:presLayoutVars>
      </dgm:prSet>
      <dgm:spPr/>
    </dgm:pt>
    <dgm:pt modelId="{1FCAAB24-BEC8-42CC-BC47-B5552ECC6AF0}" type="pres">
      <dgm:prSet presAssocID="{572E4525-82C1-456F-982D-6C4868C99DD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7D7CC17-0892-44B3-9320-D0933E55A991}" srcId="{572E4525-82C1-456F-982D-6C4868C99DDE}" destId="{CDB5ABB6-C474-4CD5-8421-7B188FEB885A}" srcOrd="1" destOrd="0" parTransId="{30F03127-4F4D-47CB-B264-82CD140933D4}" sibTransId="{00507925-232D-4BCB-8383-0C42D1735A55}"/>
    <dgm:cxn modelId="{9941351D-BC61-4026-B592-83E4DE9519E1}" type="presOf" srcId="{CCA97467-E947-4A6C-9810-280DFEF22E76}" destId="{C052A1AC-F6BA-4886-9526-CD74DF3B2E6E}" srcOrd="0" destOrd="0" presId="urn:microsoft.com/office/officeart/2005/8/layout/vProcess5"/>
    <dgm:cxn modelId="{CB7CFA2A-7852-4889-B2EB-B8E30E8585BB}" srcId="{572E4525-82C1-456F-982D-6C4868C99DDE}" destId="{35EC84B4-8D0E-4B37-BD3F-C7976DDEF005}" srcOrd="3" destOrd="0" parTransId="{2E669574-75E8-4606-BC5F-15363D6BD34F}" sibTransId="{A14CB060-3173-445F-95B4-09578A5009EA}"/>
    <dgm:cxn modelId="{E3E79D2E-D7AD-420F-A573-BE84F19FC084}" type="presOf" srcId="{D343BAA5-D7B8-401D-850F-932773FF87C6}" destId="{967F3435-BE0C-4D69-A5A1-6A15A8B6DC0C}" srcOrd="0" destOrd="0" presId="urn:microsoft.com/office/officeart/2005/8/layout/vProcess5"/>
    <dgm:cxn modelId="{86BE295D-FBFF-4886-9644-AEEF9653DB7F}" type="presOf" srcId="{AD723EAA-624D-43BA-93B9-D34567ECE3E0}" destId="{71C9B42C-4779-4C87-9596-1F6C508B448A}" srcOrd="0" destOrd="0" presId="urn:microsoft.com/office/officeart/2005/8/layout/vProcess5"/>
    <dgm:cxn modelId="{A2248543-21BE-4578-B68A-1DDBDCA9FF1D}" type="presOf" srcId="{00507925-232D-4BCB-8383-0C42D1735A55}" destId="{23B52163-982A-4A01-A2FA-ECB022DC5F70}" srcOrd="0" destOrd="0" presId="urn:microsoft.com/office/officeart/2005/8/layout/vProcess5"/>
    <dgm:cxn modelId="{D7C2E55A-4B5D-4444-8699-752370FFF287}" type="presOf" srcId="{3F12C85E-2612-4604-B4CA-932901E52A33}" destId="{299F62D6-5297-479E-B10D-9C4A8E44B726}" srcOrd="0" destOrd="0" presId="urn:microsoft.com/office/officeart/2005/8/layout/vProcess5"/>
    <dgm:cxn modelId="{C4787182-95F5-4B08-AA07-26FFFABD514F}" type="presOf" srcId="{572E4525-82C1-456F-982D-6C4868C99DDE}" destId="{E09B137A-81E8-4A93-B825-810C14A5E5F2}" srcOrd="0" destOrd="0" presId="urn:microsoft.com/office/officeart/2005/8/layout/vProcess5"/>
    <dgm:cxn modelId="{4DB38A83-EAF3-4085-99FE-53C40884BF13}" type="presOf" srcId="{D343BAA5-D7B8-401D-850F-932773FF87C6}" destId="{96AD5909-86F0-4AED-AA2D-A0A850788173}" srcOrd="1" destOrd="0" presId="urn:microsoft.com/office/officeart/2005/8/layout/vProcess5"/>
    <dgm:cxn modelId="{884C088B-7CC9-4694-A5FC-CCE7EAEE83AD}" type="presOf" srcId="{35EC84B4-8D0E-4B37-BD3F-C7976DDEF005}" destId="{3FEFDA83-CA34-49D4-A189-AC540EB38C84}" srcOrd="0" destOrd="0" presId="urn:microsoft.com/office/officeart/2005/8/layout/vProcess5"/>
    <dgm:cxn modelId="{67E48899-2899-4835-BAE4-B67E3227DF90}" type="presOf" srcId="{CDB5ABB6-C474-4CD5-8421-7B188FEB885A}" destId="{438CAC47-8428-4BFD-AB45-92432FA36C6A}" srcOrd="1" destOrd="0" presId="urn:microsoft.com/office/officeart/2005/8/layout/vProcess5"/>
    <dgm:cxn modelId="{205255A2-4AE6-42E9-8648-7FDE60672842}" srcId="{572E4525-82C1-456F-982D-6C4868C99DDE}" destId="{AD723EAA-624D-43BA-93B9-D34567ECE3E0}" srcOrd="0" destOrd="0" parTransId="{FE0660D5-7C24-41E6-859A-3D5294AA79AB}" sibTransId="{CCA97467-E947-4A6C-9810-280DFEF22E76}"/>
    <dgm:cxn modelId="{8D848BA7-899A-49C8-91F9-F23CB250E3DF}" type="presOf" srcId="{AD723EAA-624D-43BA-93B9-D34567ECE3E0}" destId="{39BED7D6-B7A3-4BFA-A3A5-DADEB3329D2D}" srcOrd="1" destOrd="0" presId="urn:microsoft.com/office/officeart/2005/8/layout/vProcess5"/>
    <dgm:cxn modelId="{690755C3-3978-4107-955E-02089FB8FA15}" type="presOf" srcId="{CDB5ABB6-C474-4CD5-8421-7B188FEB885A}" destId="{39033138-54AC-4B8D-AE55-9704DA41EC1A}" srcOrd="0" destOrd="0" presId="urn:microsoft.com/office/officeart/2005/8/layout/vProcess5"/>
    <dgm:cxn modelId="{56F422C4-282C-4711-8CF8-6A53CFDD1BD3}" srcId="{572E4525-82C1-456F-982D-6C4868C99DDE}" destId="{D343BAA5-D7B8-401D-850F-932773FF87C6}" srcOrd="2" destOrd="0" parTransId="{359BDF15-C202-48F9-ADD6-31EDCB2421CA}" sibTransId="{3F12C85E-2612-4604-B4CA-932901E52A33}"/>
    <dgm:cxn modelId="{4FCDD6C6-879B-4440-8EB7-553B6E3DC002}" type="presOf" srcId="{35EC84B4-8D0E-4B37-BD3F-C7976DDEF005}" destId="{1FCAAB24-BEC8-42CC-BC47-B5552ECC6AF0}" srcOrd="1" destOrd="0" presId="urn:microsoft.com/office/officeart/2005/8/layout/vProcess5"/>
    <dgm:cxn modelId="{D4E258E0-72DF-404D-A90C-E4CDFB23D9A7}" type="presParOf" srcId="{E09B137A-81E8-4A93-B825-810C14A5E5F2}" destId="{1E6CDF13-A09B-4EE0-8F1D-E7BD4258CD2B}" srcOrd="0" destOrd="0" presId="urn:microsoft.com/office/officeart/2005/8/layout/vProcess5"/>
    <dgm:cxn modelId="{43D2152C-1D80-46FC-B8C0-0C09E9BFA8B2}" type="presParOf" srcId="{E09B137A-81E8-4A93-B825-810C14A5E5F2}" destId="{71C9B42C-4779-4C87-9596-1F6C508B448A}" srcOrd="1" destOrd="0" presId="urn:microsoft.com/office/officeart/2005/8/layout/vProcess5"/>
    <dgm:cxn modelId="{E6002D1B-04EF-49FB-9E38-07C80FCE999F}" type="presParOf" srcId="{E09B137A-81E8-4A93-B825-810C14A5E5F2}" destId="{39033138-54AC-4B8D-AE55-9704DA41EC1A}" srcOrd="2" destOrd="0" presId="urn:microsoft.com/office/officeart/2005/8/layout/vProcess5"/>
    <dgm:cxn modelId="{7596BD22-9772-4234-801F-26B82D6322D6}" type="presParOf" srcId="{E09B137A-81E8-4A93-B825-810C14A5E5F2}" destId="{967F3435-BE0C-4D69-A5A1-6A15A8B6DC0C}" srcOrd="3" destOrd="0" presId="urn:microsoft.com/office/officeart/2005/8/layout/vProcess5"/>
    <dgm:cxn modelId="{9C2CC2EB-4C93-4E60-810A-FEC3CFB96665}" type="presParOf" srcId="{E09B137A-81E8-4A93-B825-810C14A5E5F2}" destId="{3FEFDA83-CA34-49D4-A189-AC540EB38C84}" srcOrd="4" destOrd="0" presId="urn:microsoft.com/office/officeart/2005/8/layout/vProcess5"/>
    <dgm:cxn modelId="{6CA63579-B0AF-48F4-A3B6-4373B474316C}" type="presParOf" srcId="{E09B137A-81E8-4A93-B825-810C14A5E5F2}" destId="{C052A1AC-F6BA-4886-9526-CD74DF3B2E6E}" srcOrd="5" destOrd="0" presId="urn:microsoft.com/office/officeart/2005/8/layout/vProcess5"/>
    <dgm:cxn modelId="{353D3509-7720-43C6-8F9A-151D69AD9D29}" type="presParOf" srcId="{E09B137A-81E8-4A93-B825-810C14A5E5F2}" destId="{23B52163-982A-4A01-A2FA-ECB022DC5F70}" srcOrd="6" destOrd="0" presId="urn:microsoft.com/office/officeart/2005/8/layout/vProcess5"/>
    <dgm:cxn modelId="{9115BFB4-6B7E-42E0-8D0F-C4F01CFAC976}" type="presParOf" srcId="{E09B137A-81E8-4A93-B825-810C14A5E5F2}" destId="{299F62D6-5297-479E-B10D-9C4A8E44B726}" srcOrd="7" destOrd="0" presId="urn:microsoft.com/office/officeart/2005/8/layout/vProcess5"/>
    <dgm:cxn modelId="{BF3A5BD7-97AC-4520-9AD8-F48F3E5432B8}" type="presParOf" srcId="{E09B137A-81E8-4A93-B825-810C14A5E5F2}" destId="{39BED7D6-B7A3-4BFA-A3A5-DADEB3329D2D}" srcOrd="8" destOrd="0" presId="urn:microsoft.com/office/officeart/2005/8/layout/vProcess5"/>
    <dgm:cxn modelId="{736DE286-3ACB-4760-843E-80778AA9E934}" type="presParOf" srcId="{E09B137A-81E8-4A93-B825-810C14A5E5F2}" destId="{438CAC47-8428-4BFD-AB45-92432FA36C6A}" srcOrd="9" destOrd="0" presId="urn:microsoft.com/office/officeart/2005/8/layout/vProcess5"/>
    <dgm:cxn modelId="{E168D2E5-4FB7-42E5-A494-07D3E32FA086}" type="presParOf" srcId="{E09B137A-81E8-4A93-B825-810C14A5E5F2}" destId="{96AD5909-86F0-4AED-AA2D-A0A850788173}" srcOrd="10" destOrd="0" presId="urn:microsoft.com/office/officeart/2005/8/layout/vProcess5"/>
    <dgm:cxn modelId="{6495B56E-DD91-46A9-BE3F-133E9BC822EE}" type="presParOf" srcId="{E09B137A-81E8-4A93-B825-810C14A5E5F2}" destId="{1FCAAB24-BEC8-42CC-BC47-B5552ECC6AF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749211-5F3E-4A8D-8617-5B688D5C0518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63CED1-29E2-4A19-9AE4-686CC992F7F8}">
      <dgm:prSet/>
      <dgm:spPr/>
      <dgm:t>
        <a:bodyPr/>
        <a:lstStyle/>
        <a:p>
          <a:r>
            <a:rPr lang="en-US" b="1" dirty="0">
              <a:latin typeface="Abadi" panose="020B0604020104020204" pitchFamily="34" charset="0"/>
            </a:rPr>
            <a:t>Import substitution </a:t>
          </a:r>
          <a:r>
            <a:rPr lang="en-US" dirty="0">
              <a:latin typeface="Abadi" panose="020B0604020104020204" pitchFamily="34" charset="0"/>
            </a:rPr>
            <a:t>is a strategy that has the potential to both retain dollars within a region, and create a multiplier effect from new production. </a:t>
          </a:r>
        </a:p>
      </dgm:t>
    </dgm:pt>
    <dgm:pt modelId="{EC33C00B-3ECC-4809-B021-0AD5D4527A33}" type="parTrans" cxnId="{EC52CB96-4EC2-4C6E-A64C-ACB041D57597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F8A0B6AA-885D-4B7D-9570-6DED048EBD76}" type="sibTrans" cxnId="{EC52CB96-4EC2-4C6E-A64C-ACB041D57597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D5E84EB6-9B1E-4275-8817-9D30FEAA7CE0}">
      <dgm:prSet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In classical economics, all import purchases result in a reduction in regional incomes. </a:t>
          </a:r>
          <a:r>
            <a:rPr lang="en-US" u="sng" dirty="0">
              <a:latin typeface="Abadi" panose="020B0604020104020204" pitchFamily="34" charset="0"/>
            </a:rPr>
            <a:t>When local goods are substituted for imported goods, regional incomes grow. </a:t>
          </a:r>
        </a:p>
      </dgm:t>
    </dgm:pt>
    <dgm:pt modelId="{0903D921-9408-4239-AEE5-1D349307BA98}" type="parTrans" cxnId="{BC3BFC16-A4F8-4FB1-AEAB-C924C747274C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9A65A0E8-64F7-466C-BDBB-AB8810B1B082}" type="sibTrans" cxnId="{BC3BFC16-A4F8-4FB1-AEAB-C924C747274C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9E403911-781B-4093-A1F4-98B4200E816A}" type="pres">
      <dgm:prSet presAssocID="{8A749211-5F3E-4A8D-8617-5B688D5C0518}" presName="Name0" presStyleCnt="0">
        <dgm:presLayoutVars>
          <dgm:dir/>
          <dgm:animLvl val="lvl"/>
          <dgm:resizeHandles val="exact"/>
        </dgm:presLayoutVars>
      </dgm:prSet>
      <dgm:spPr/>
    </dgm:pt>
    <dgm:pt modelId="{4C3A0C81-DB85-4227-930D-3B1623E3C647}" type="pres">
      <dgm:prSet presAssocID="{D5E84EB6-9B1E-4275-8817-9D30FEAA7CE0}" presName="boxAndChildren" presStyleCnt="0"/>
      <dgm:spPr/>
    </dgm:pt>
    <dgm:pt modelId="{D3C4EBF5-B9D8-4F42-9647-37188E0F9319}" type="pres">
      <dgm:prSet presAssocID="{D5E84EB6-9B1E-4275-8817-9D30FEAA7CE0}" presName="parentTextBox" presStyleLbl="node1" presStyleIdx="0" presStyleCnt="2"/>
      <dgm:spPr/>
    </dgm:pt>
    <dgm:pt modelId="{1E6CA631-72E8-4055-9B9C-ECC1BBBC6963}" type="pres">
      <dgm:prSet presAssocID="{F8A0B6AA-885D-4B7D-9570-6DED048EBD76}" presName="sp" presStyleCnt="0"/>
      <dgm:spPr/>
    </dgm:pt>
    <dgm:pt modelId="{890BE348-EE1C-4F9D-AC4F-B39EA265A28F}" type="pres">
      <dgm:prSet presAssocID="{0A63CED1-29E2-4A19-9AE4-686CC992F7F8}" presName="arrowAndChildren" presStyleCnt="0"/>
      <dgm:spPr/>
    </dgm:pt>
    <dgm:pt modelId="{CDF5F55A-3A40-4556-99B7-817067D0BEA3}" type="pres">
      <dgm:prSet presAssocID="{0A63CED1-29E2-4A19-9AE4-686CC992F7F8}" presName="parentTextArrow" presStyleLbl="node1" presStyleIdx="1" presStyleCnt="2"/>
      <dgm:spPr/>
    </dgm:pt>
  </dgm:ptLst>
  <dgm:cxnLst>
    <dgm:cxn modelId="{BC3BFC16-A4F8-4FB1-AEAB-C924C747274C}" srcId="{8A749211-5F3E-4A8D-8617-5B688D5C0518}" destId="{D5E84EB6-9B1E-4275-8817-9D30FEAA7CE0}" srcOrd="1" destOrd="0" parTransId="{0903D921-9408-4239-AEE5-1D349307BA98}" sibTransId="{9A65A0E8-64F7-466C-BDBB-AB8810B1B082}"/>
    <dgm:cxn modelId="{0EA0704F-19E5-40C9-BB63-D56B4126E60D}" type="presOf" srcId="{8A749211-5F3E-4A8D-8617-5B688D5C0518}" destId="{9E403911-781B-4093-A1F4-98B4200E816A}" srcOrd="0" destOrd="0" presId="urn:microsoft.com/office/officeart/2005/8/layout/process4"/>
    <dgm:cxn modelId="{7FC96E79-D213-43A6-A388-4CFAB200A5D2}" type="presOf" srcId="{D5E84EB6-9B1E-4275-8817-9D30FEAA7CE0}" destId="{D3C4EBF5-B9D8-4F42-9647-37188E0F9319}" srcOrd="0" destOrd="0" presId="urn:microsoft.com/office/officeart/2005/8/layout/process4"/>
    <dgm:cxn modelId="{EC52CB96-4EC2-4C6E-A64C-ACB041D57597}" srcId="{8A749211-5F3E-4A8D-8617-5B688D5C0518}" destId="{0A63CED1-29E2-4A19-9AE4-686CC992F7F8}" srcOrd="0" destOrd="0" parTransId="{EC33C00B-3ECC-4809-B021-0AD5D4527A33}" sibTransId="{F8A0B6AA-885D-4B7D-9570-6DED048EBD76}"/>
    <dgm:cxn modelId="{644718C8-BD2D-4C70-8F6B-600251640414}" type="presOf" srcId="{0A63CED1-29E2-4A19-9AE4-686CC992F7F8}" destId="{CDF5F55A-3A40-4556-99B7-817067D0BEA3}" srcOrd="0" destOrd="0" presId="urn:microsoft.com/office/officeart/2005/8/layout/process4"/>
    <dgm:cxn modelId="{13BAB8BD-E3AC-45B8-9B1B-E2D36785B248}" type="presParOf" srcId="{9E403911-781B-4093-A1F4-98B4200E816A}" destId="{4C3A0C81-DB85-4227-930D-3B1623E3C647}" srcOrd="0" destOrd="0" presId="urn:microsoft.com/office/officeart/2005/8/layout/process4"/>
    <dgm:cxn modelId="{254DC547-9A3D-455B-84D4-22FFE0E4B359}" type="presParOf" srcId="{4C3A0C81-DB85-4227-930D-3B1623E3C647}" destId="{D3C4EBF5-B9D8-4F42-9647-37188E0F9319}" srcOrd="0" destOrd="0" presId="urn:microsoft.com/office/officeart/2005/8/layout/process4"/>
    <dgm:cxn modelId="{263748C7-5930-4EB5-93FE-E8D15306194D}" type="presParOf" srcId="{9E403911-781B-4093-A1F4-98B4200E816A}" destId="{1E6CA631-72E8-4055-9B9C-ECC1BBBC6963}" srcOrd="1" destOrd="0" presId="urn:microsoft.com/office/officeart/2005/8/layout/process4"/>
    <dgm:cxn modelId="{F5100F5F-1F34-4CCA-A50D-D4F22D30FA49}" type="presParOf" srcId="{9E403911-781B-4093-A1F4-98B4200E816A}" destId="{890BE348-EE1C-4F9D-AC4F-B39EA265A28F}" srcOrd="2" destOrd="0" presId="urn:microsoft.com/office/officeart/2005/8/layout/process4"/>
    <dgm:cxn modelId="{1FC0594C-BDD5-43E9-A06C-A62A187E40E2}" type="presParOf" srcId="{890BE348-EE1C-4F9D-AC4F-B39EA265A28F}" destId="{CDF5F55A-3A40-4556-99B7-817067D0BEA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28DD39-1CD6-44A0-9422-F16281BCF1C0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0073628-67F9-444B-B429-2D03639DA523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  <a:latin typeface="Abadi" panose="020B0604020104020204" pitchFamily="34" charset="0"/>
            </a:rPr>
            <a:t>They engage with their economic development professionals so they can educate </a:t>
          </a:r>
          <a:r>
            <a:rPr lang="en-US" u="none" dirty="0">
              <a:solidFill>
                <a:schemeClr val="tx2"/>
              </a:solidFill>
              <a:latin typeface="Abadi" panose="020B0604020104020204" pitchFamily="34" charset="0"/>
            </a:rPr>
            <a:t>and</a:t>
          </a:r>
          <a:r>
            <a:rPr lang="en-US" dirty="0">
              <a:solidFill>
                <a:schemeClr val="tx2"/>
              </a:solidFill>
              <a:latin typeface="Abadi" panose="020B0604020104020204" pitchFamily="34" charset="0"/>
            </a:rPr>
            <a:t> learn with the Council.</a:t>
          </a:r>
        </a:p>
      </dgm:t>
    </dgm:pt>
    <dgm:pt modelId="{48D59F95-0889-44B0-8FE7-F7B5AE196028}" type="parTrans" cxnId="{8E17930B-55B3-4444-9CA3-56529F548479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EBCB8912-7BFE-482E-A851-C6C5B312F1D8}" type="sibTrans" cxnId="{8E17930B-55B3-4444-9CA3-56529F548479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42E3D0C8-BC62-48A0-861C-B56564DA0A87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  <a:latin typeface="Abadi" panose="020B0604020104020204" pitchFamily="34" charset="0"/>
            </a:rPr>
            <a:t>They propose policies, programs, and investments to help support local food businesses and farms in their communities.</a:t>
          </a:r>
        </a:p>
      </dgm:t>
    </dgm:pt>
    <dgm:pt modelId="{DB6245C8-D1D8-4AD4-8739-59A421C9C832}" type="parTrans" cxnId="{A576A33F-FB32-4346-B740-02002B1BF8C1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16190D60-BA30-462D-B1CF-187BFC290C47}" type="sibTrans" cxnId="{A576A33F-FB32-4346-B740-02002B1BF8C1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D526613B-FFDA-4035-8E74-6EBF3AE857D2}">
      <dgm:prSet/>
      <dgm:spPr/>
      <dgm:t>
        <a:bodyPr/>
        <a:lstStyle/>
        <a:p>
          <a:pPr algn="l"/>
          <a:endParaRPr lang="en-US" dirty="0">
            <a:latin typeface="Abadi" panose="020B0604020104020204" pitchFamily="34" charset="0"/>
          </a:endParaRPr>
        </a:p>
        <a:p>
          <a:pPr algn="l"/>
          <a:endParaRPr lang="en-US" dirty="0">
            <a:latin typeface="Abadi" panose="020B0604020104020204" pitchFamily="34" charset="0"/>
          </a:endParaRPr>
        </a:p>
        <a:p>
          <a:pPr algn="ctr"/>
          <a:r>
            <a:rPr lang="en-US" dirty="0">
              <a:solidFill>
                <a:schemeClr val="accent5"/>
              </a:solidFill>
              <a:latin typeface="Abadi" panose="020B0604020104020204" pitchFamily="34" charset="0"/>
            </a:rPr>
            <a:t>So, some questions to ask ourselves…</a:t>
          </a:r>
        </a:p>
      </dgm:t>
    </dgm:pt>
    <dgm:pt modelId="{4A47D682-6525-4262-AFF1-93A55258F5D7}" type="parTrans" cxnId="{B0F718ED-543B-4A0D-B0ED-FCC412F33EB2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71223B2D-9C02-49B5-904B-7B78799700BE}" type="sibTrans" cxnId="{B0F718ED-543B-4A0D-B0ED-FCC412F33EB2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5C32A036-C68F-41DE-936D-5375DA0C2AA9}" type="pres">
      <dgm:prSet presAssocID="{3E28DD39-1CD6-44A0-9422-F16281BCF1C0}" presName="vert0" presStyleCnt="0">
        <dgm:presLayoutVars>
          <dgm:dir/>
          <dgm:animOne val="branch"/>
          <dgm:animLvl val="lvl"/>
        </dgm:presLayoutVars>
      </dgm:prSet>
      <dgm:spPr/>
    </dgm:pt>
    <dgm:pt modelId="{0E11F36A-3F61-48AD-9BEA-56D260A76BE9}" type="pres">
      <dgm:prSet presAssocID="{60073628-67F9-444B-B429-2D03639DA523}" presName="thickLine" presStyleLbl="alignNode1" presStyleIdx="0" presStyleCnt="3"/>
      <dgm:spPr/>
    </dgm:pt>
    <dgm:pt modelId="{67D2DB87-6F01-4839-8113-C43AA1AECE17}" type="pres">
      <dgm:prSet presAssocID="{60073628-67F9-444B-B429-2D03639DA523}" presName="horz1" presStyleCnt="0"/>
      <dgm:spPr/>
    </dgm:pt>
    <dgm:pt modelId="{35822A5E-B8D6-44C3-A2CB-86539DD87A1D}" type="pres">
      <dgm:prSet presAssocID="{60073628-67F9-444B-B429-2D03639DA523}" presName="tx1" presStyleLbl="revTx" presStyleIdx="0" presStyleCnt="3"/>
      <dgm:spPr/>
    </dgm:pt>
    <dgm:pt modelId="{EEAABC2E-1580-46DC-B216-5B498FB39730}" type="pres">
      <dgm:prSet presAssocID="{60073628-67F9-444B-B429-2D03639DA523}" presName="vert1" presStyleCnt="0"/>
      <dgm:spPr/>
    </dgm:pt>
    <dgm:pt modelId="{8B4C50E9-9C2D-4614-A36D-52B0E11D8CC5}" type="pres">
      <dgm:prSet presAssocID="{42E3D0C8-BC62-48A0-861C-B56564DA0A87}" presName="thickLine" presStyleLbl="alignNode1" presStyleIdx="1" presStyleCnt="3"/>
      <dgm:spPr/>
    </dgm:pt>
    <dgm:pt modelId="{3EA18B8F-FBD1-407C-9279-AD1F474B38F7}" type="pres">
      <dgm:prSet presAssocID="{42E3D0C8-BC62-48A0-861C-B56564DA0A87}" presName="horz1" presStyleCnt="0"/>
      <dgm:spPr/>
    </dgm:pt>
    <dgm:pt modelId="{7B3DED49-47CE-4CA9-9816-2A9FC2FE0E83}" type="pres">
      <dgm:prSet presAssocID="{42E3D0C8-BC62-48A0-861C-B56564DA0A87}" presName="tx1" presStyleLbl="revTx" presStyleIdx="1" presStyleCnt="3"/>
      <dgm:spPr/>
    </dgm:pt>
    <dgm:pt modelId="{EAF90E36-98C8-4296-A5AC-3B541F55FC8A}" type="pres">
      <dgm:prSet presAssocID="{42E3D0C8-BC62-48A0-861C-B56564DA0A87}" presName="vert1" presStyleCnt="0"/>
      <dgm:spPr/>
    </dgm:pt>
    <dgm:pt modelId="{C5574D1F-7243-4865-8615-688A0FE4E9BB}" type="pres">
      <dgm:prSet presAssocID="{D526613B-FFDA-4035-8E74-6EBF3AE857D2}" presName="thickLine" presStyleLbl="alignNode1" presStyleIdx="2" presStyleCnt="3"/>
      <dgm:spPr/>
    </dgm:pt>
    <dgm:pt modelId="{9010F547-C1F0-461F-AA66-7C4B0B3FCB28}" type="pres">
      <dgm:prSet presAssocID="{D526613B-FFDA-4035-8E74-6EBF3AE857D2}" presName="horz1" presStyleCnt="0"/>
      <dgm:spPr/>
    </dgm:pt>
    <dgm:pt modelId="{3737B374-2506-4946-BD5B-70398526C6E1}" type="pres">
      <dgm:prSet presAssocID="{D526613B-FFDA-4035-8E74-6EBF3AE857D2}" presName="tx1" presStyleLbl="revTx" presStyleIdx="2" presStyleCnt="3"/>
      <dgm:spPr/>
    </dgm:pt>
    <dgm:pt modelId="{1404E948-EA7E-437A-8171-6481F1A3643D}" type="pres">
      <dgm:prSet presAssocID="{D526613B-FFDA-4035-8E74-6EBF3AE857D2}" presName="vert1" presStyleCnt="0"/>
      <dgm:spPr/>
    </dgm:pt>
  </dgm:ptLst>
  <dgm:cxnLst>
    <dgm:cxn modelId="{178D2907-293B-445A-A167-7B60CFE25D25}" type="presOf" srcId="{42E3D0C8-BC62-48A0-861C-B56564DA0A87}" destId="{7B3DED49-47CE-4CA9-9816-2A9FC2FE0E83}" srcOrd="0" destOrd="0" presId="urn:microsoft.com/office/officeart/2008/layout/LinedList"/>
    <dgm:cxn modelId="{8E17930B-55B3-4444-9CA3-56529F548479}" srcId="{3E28DD39-1CD6-44A0-9422-F16281BCF1C0}" destId="{60073628-67F9-444B-B429-2D03639DA523}" srcOrd="0" destOrd="0" parTransId="{48D59F95-0889-44B0-8FE7-F7B5AE196028}" sibTransId="{EBCB8912-7BFE-482E-A851-C6C5B312F1D8}"/>
    <dgm:cxn modelId="{A576A33F-FB32-4346-B740-02002B1BF8C1}" srcId="{3E28DD39-1CD6-44A0-9422-F16281BCF1C0}" destId="{42E3D0C8-BC62-48A0-861C-B56564DA0A87}" srcOrd="1" destOrd="0" parTransId="{DB6245C8-D1D8-4AD4-8739-59A421C9C832}" sibTransId="{16190D60-BA30-462D-B1CF-187BFC290C47}"/>
    <dgm:cxn modelId="{520D8070-95CA-41C6-9AB9-B8C8CF70C941}" type="presOf" srcId="{60073628-67F9-444B-B429-2D03639DA523}" destId="{35822A5E-B8D6-44C3-A2CB-86539DD87A1D}" srcOrd="0" destOrd="0" presId="urn:microsoft.com/office/officeart/2008/layout/LinedList"/>
    <dgm:cxn modelId="{5561B5AB-5F3E-456F-87BC-28148705930C}" type="presOf" srcId="{D526613B-FFDA-4035-8E74-6EBF3AE857D2}" destId="{3737B374-2506-4946-BD5B-70398526C6E1}" srcOrd="0" destOrd="0" presId="urn:microsoft.com/office/officeart/2008/layout/LinedList"/>
    <dgm:cxn modelId="{B0F718ED-543B-4A0D-B0ED-FCC412F33EB2}" srcId="{3E28DD39-1CD6-44A0-9422-F16281BCF1C0}" destId="{D526613B-FFDA-4035-8E74-6EBF3AE857D2}" srcOrd="2" destOrd="0" parTransId="{4A47D682-6525-4262-AFF1-93A55258F5D7}" sibTransId="{71223B2D-9C02-49B5-904B-7B78799700BE}"/>
    <dgm:cxn modelId="{83BDD4F9-70C9-427F-886B-0C5C934348A4}" type="presOf" srcId="{3E28DD39-1CD6-44A0-9422-F16281BCF1C0}" destId="{5C32A036-C68F-41DE-936D-5375DA0C2AA9}" srcOrd="0" destOrd="0" presId="urn:microsoft.com/office/officeart/2008/layout/LinedList"/>
    <dgm:cxn modelId="{A66B70CA-C65A-4770-B6A3-19278269AA5D}" type="presParOf" srcId="{5C32A036-C68F-41DE-936D-5375DA0C2AA9}" destId="{0E11F36A-3F61-48AD-9BEA-56D260A76BE9}" srcOrd="0" destOrd="0" presId="urn:microsoft.com/office/officeart/2008/layout/LinedList"/>
    <dgm:cxn modelId="{D753146C-7F6F-46BC-ADD3-5B6A2D0A2D18}" type="presParOf" srcId="{5C32A036-C68F-41DE-936D-5375DA0C2AA9}" destId="{67D2DB87-6F01-4839-8113-C43AA1AECE17}" srcOrd="1" destOrd="0" presId="urn:microsoft.com/office/officeart/2008/layout/LinedList"/>
    <dgm:cxn modelId="{8FF39DC8-6A3B-4E0F-BE84-AC03D0C139F3}" type="presParOf" srcId="{67D2DB87-6F01-4839-8113-C43AA1AECE17}" destId="{35822A5E-B8D6-44C3-A2CB-86539DD87A1D}" srcOrd="0" destOrd="0" presId="urn:microsoft.com/office/officeart/2008/layout/LinedList"/>
    <dgm:cxn modelId="{4C67D901-42B7-468A-92FE-69F3E6173A87}" type="presParOf" srcId="{67D2DB87-6F01-4839-8113-C43AA1AECE17}" destId="{EEAABC2E-1580-46DC-B216-5B498FB39730}" srcOrd="1" destOrd="0" presId="urn:microsoft.com/office/officeart/2008/layout/LinedList"/>
    <dgm:cxn modelId="{7567C9B7-1124-4E59-9698-B560F025AD0D}" type="presParOf" srcId="{5C32A036-C68F-41DE-936D-5375DA0C2AA9}" destId="{8B4C50E9-9C2D-4614-A36D-52B0E11D8CC5}" srcOrd="2" destOrd="0" presId="urn:microsoft.com/office/officeart/2008/layout/LinedList"/>
    <dgm:cxn modelId="{84EE7A51-9731-407B-9A91-DB566835C43F}" type="presParOf" srcId="{5C32A036-C68F-41DE-936D-5375DA0C2AA9}" destId="{3EA18B8F-FBD1-407C-9279-AD1F474B38F7}" srcOrd="3" destOrd="0" presId="urn:microsoft.com/office/officeart/2008/layout/LinedList"/>
    <dgm:cxn modelId="{461804F4-5164-4335-A43E-60355EDFFB00}" type="presParOf" srcId="{3EA18B8F-FBD1-407C-9279-AD1F474B38F7}" destId="{7B3DED49-47CE-4CA9-9816-2A9FC2FE0E83}" srcOrd="0" destOrd="0" presId="urn:microsoft.com/office/officeart/2008/layout/LinedList"/>
    <dgm:cxn modelId="{7FCE9DE2-74F1-4B84-A62E-3E80886F7D47}" type="presParOf" srcId="{3EA18B8F-FBD1-407C-9279-AD1F474B38F7}" destId="{EAF90E36-98C8-4296-A5AC-3B541F55FC8A}" srcOrd="1" destOrd="0" presId="urn:microsoft.com/office/officeart/2008/layout/LinedList"/>
    <dgm:cxn modelId="{8730A961-C3DE-44AE-8A55-921075156A78}" type="presParOf" srcId="{5C32A036-C68F-41DE-936D-5375DA0C2AA9}" destId="{C5574D1F-7243-4865-8615-688A0FE4E9BB}" srcOrd="4" destOrd="0" presId="urn:microsoft.com/office/officeart/2008/layout/LinedList"/>
    <dgm:cxn modelId="{9BD0312E-3D49-437C-92FE-9FFA55966229}" type="presParOf" srcId="{5C32A036-C68F-41DE-936D-5375DA0C2AA9}" destId="{9010F547-C1F0-461F-AA66-7C4B0B3FCB28}" srcOrd="5" destOrd="0" presId="urn:microsoft.com/office/officeart/2008/layout/LinedList"/>
    <dgm:cxn modelId="{D1E63C5C-1698-47FA-8F6A-A2A455D80000}" type="presParOf" srcId="{9010F547-C1F0-461F-AA66-7C4B0B3FCB28}" destId="{3737B374-2506-4946-BD5B-70398526C6E1}" srcOrd="0" destOrd="0" presId="urn:microsoft.com/office/officeart/2008/layout/LinedList"/>
    <dgm:cxn modelId="{53D7320E-6E75-451C-BF5E-0B7AED13554E}" type="presParOf" srcId="{9010F547-C1F0-461F-AA66-7C4B0B3FCB28}" destId="{1404E948-EA7E-437A-8171-6481F1A364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E948D8-2B8F-4CAD-BF53-E6950AFBCBAD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1D0DFAC-4B01-41D3-90DC-24CF96ACC3F5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  <a:latin typeface="Abadi" panose="020B0604020104020204" pitchFamily="34" charset="0"/>
            </a:rPr>
            <a:t>Have we worked with the economic development groups in our community?  </a:t>
          </a:r>
        </a:p>
      </dgm:t>
    </dgm:pt>
    <dgm:pt modelId="{360D61FE-CF95-4E7F-AFAA-719349DFF3C4}" type="parTrans" cxnId="{875A871E-D717-41C5-945C-F0E5A869C8DB}">
      <dgm:prSet/>
      <dgm:spPr/>
      <dgm:t>
        <a:bodyPr/>
        <a:lstStyle/>
        <a:p>
          <a:endParaRPr lang="en-US">
            <a:solidFill>
              <a:schemeClr val="tx2"/>
            </a:solidFill>
            <a:latin typeface="Abadi" panose="020B0604020104020204" pitchFamily="34" charset="0"/>
          </a:endParaRPr>
        </a:p>
      </dgm:t>
    </dgm:pt>
    <dgm:pt modelId="{2E74430B-283C-4293-99E9-8B7CCCE2358A}" type="sibTrans" cxnId="{875A871E-D717-41C5-945C-F0E5A869C8DB}">
      <dgm:prSet/>
      <dgm:spPr/>
      <dgm:t>
        <a:bodyPr/>
        <a:lstStyle/>
        <a:p>
          <a:endParaRPr lang="en-US">
            <a:solidFill>
              <a:schemeClr val="tx2"/>
            </a:solidFill>
            <a:latin typeface="Abadi" panose="020B0604020104020204" pitchFamily="34" charset="0"/>
          </a:endParaRPr>
        </a:p>
      </dgm:t>
    </dgm:pt>
    <dgm:pt modelId="{017367F0-5856-4C45-A0DB-C8E343AC82F3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  <a:latin typeface="Abadi" panose="020B0604020104020204" pitchFamily="34" charset="0"/>
            </a:rPr>
            <a:t>Do they have a seat on the council?</a:t>
          </a:r>
        </a:p>
      </dgm:t>
    </dgm:pt>
    <dgm:pt modelId="{78D1A048-2D0E-4019-B67E-EE9F3D84B9DE}" type="parTrans" cxnId="{44F678F6-ACD3-4391-AB52-A029E96646D8}">
      <dgm:prSet/>
      <dgm:spPr/>
      <dgm:t>
        <a:bodyPr/>
        <a:lstStyle/>
        <a:p>
          <a:endParaRPr lang="en-US">
            <a:solidFill>
              <a:schemeClr val="tx2"/>
            </a:solidFill>
            <a:latin typeface="Abadi" panose="020B0604020104020204" pitchFamily="34" charset="0"/>
          </a:endParaRPr>
        </a:p>
      </dgm:t>
    </dgm:pt>
    <dgm:pt modelId="{9DEF6ED5-34D4-4B38-BA6E-A9FB73B7ABE4}" type="sibTrans" cxnId="{44F678F6-ACD3-4391-AB52-A029E96646D8}">
      <dgm:prSet/>
      <dgm:spPr/>
      <dgm:t>
        <a:bodyPr/>
        <a:lstStyle/>
        <a:p>
          <a:endParaRPr lang="en-US">
            <a:solidFill>
              <a:schemeClr val="tx2"/>
            </a:solidFill>
            <a:latin typeface="Abadi" panose="020B0604020104020204" pitchFamily="34" charset="0"/>
          </a:endParaRPr>
        </a:p>
      </dgm:t>
    </dgm:pt>
    <dgm:pt modelId="{0862E0DF-C0B6-4103-8010-9D31DFD3DBC2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  <a:latin typeface="Abadi" panose="020B0604020104020204" pitchFamily="34" charset="0"/>
            </a:rPr>
            <a:t>Have we invited them to come speak to us?</a:t>
          </a:r>
        </a:p>
      </dgm:t>
    </dgm:pt>
    <dgm:pt modelId="{834865B2-E44D-42E2-AD27-9FE0AB7B4B6E}" type="parTrans" cxnId="{12CE9090-D43B-4752-8C90-1D031729A542}">
      <dgm:prSet/>
      <dgm:spPr/>
      <dgm:t>
        <a:bodyPr/>
        <a:lstStyle/>
        <a:p>
          <a:endParaRPr lang="en-US">
            <a:solidFill>
              <a:schemeClr val="tx2"/>
            </a:solidFill>
            <a:latin typeface="Abadi" panose="020B0604020104020204" pitchFamily="34" charset="0"/>
          </a:endParaRPr>
        </a:p>
      </dgm:t>
    </dgm:pt>
    <dgm:pt modelId="{F6922D26-9963-4317-9565-E89DF91E7A2B}" type="sibTrans" cxnId="{12CE9090-D43B-4752-8C90-1D031729A542}">
      <dgm:prSet/>
      <dgm:spPr/>
      <dgm:t>
        <a:bodyPr/>
        <a:lstStyle/>
        <a:p>
          <a:endParaRPr lang="en-US">
            <a:solidFill>
              <a:schemeClr val="tx2"/>
            </a:solidFill>
            <a:latin typeface="Abadi" panose="020B0604020104020204" pitchFamily="34" charset="0"/>
          </a:endParaRPr>
        </a:p>
      </dgm:t>
    </dgm:pt>
    <dgm:pt modelId="{E473B700-04BD-474D-8623-9C2D8963C7E0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  <a:latin typeface="Abadi" panose="020B0604020104020204" pitchFamily="34" charset="0"/>
            </a:rPr>
            <a:t>Have we gone to meet with their boards and staff members?</a:t>
          </a:r>
        </a:p>
      </dgm:t>
    </dgm:pt>
    <dgm:pt modelId="{1BA3B6F1-FB60-4809-93A8-A74D9024113F}" type="parTrans" cxnId="{F2DA4D9F-6F82-439A-9287-2E164E14402D}">
      <dgm:prSet/>
      <dgm:spPr/>
      <dgm:t>
        <a:bodyPr/>
        <a:lstStyle/>
        <a:p>
          <a:endParaRPr lang="en-US">
            <a:solidFill>
              <a:schemeClr val="tx2"/>
            </a:solidFill>
            <a:latin typeface="Abadi" panose="020B0604020104020204" pitchFamily="34" charset="0"/>
          </a:endParaRPr>
        </a:p>
      </dgm:t>
    </dgm:pt>
    <dgm:pt modelId="{5E08C12B-E39E-4A34-B281-068632A189FF}" type="sibTrans" cxnId="{F2DA4D9F-6F82-439A-9287-2E164E14402D}">
      <dgm:prSet/>
      <dgm:spPr/>
      <dgm:t>
        <a:bodyPr/>
        <a:lstStyle/>
        <a:p>
          <a:endParaRPr lang="en-US">
            <a:solidFill>
              <a:schemeClr val="tx2"/>
            </a:solidFill>
            <a:latin typeface="Abadi" panose="020B0604020104020204" pitchFamily="34" charset="0"/>
          </a:endParaRPr>
        </a:p>
      </dgm:t>
    </dgm:pt>
    <dgm:pt modelId="{28F4E746-7670-4778-A461-9DC59A0D0217}" type="pres">
      <dgm:prSet presAssocID="{7EE948D8-2B8F-4CAD-BF53-E6950AFBCBAD}" presName="vert0" presStyleCnt="0">
        <dgm:presLayoutVars>
          <dgm:dir/>
          <dgm:animOne val="branch"/>
          <dgm:animLvl val="lvl"/>
        </dgm:presLayoutVars>
      </dgm:prSet>
      <dgm:spPr/>
    </dgm:pt>
    <dgm:pt modelId="{6ADFBA04-9FCA-4B97-80B7-FCEE04010269}" type="pres">
      <dgm:prSet presAssocID="{C1D0DFAC-4B01-41D3-90DC-24CF96ACC3F5}" presName="thickLine" presStyleLbl="alignNode1" presStyleIdx="0" presStyleCnt="4"/>
      <dgm:spPr/>
    </dgm:pt>
    <dgm:pt modelId="{16F89641-E798-4A26-8F5C-067729937C2E}" type="pres">
      <dgm:prSet presAssocID="{C1D0DFAC-4B01-41D3-90DC-24CF96ACC3F5}" presName="horz1" presStyleCnt="0"/>
      <dgm:spPr/>
    </dgm:pt>
    <dgm:pt modelId="{A1A22D6D-427C-44DC-8C00-11A3C79ADD9E}" type="pres">
      <dgm:prSet presAssocID="{C1D0DFAC-4B01-41D3-90DC-24CF96ACC3F5}" presName="tx1" presStyleLbl="revTx" presStyleIdx="0" presStyleCnt="4"/>
      <dgm:spPr/>
    </dgm:pt>
    <dgm:pt modelId="{265A9C22-80D1-463B-A5D6-641DFEBA5B64}" type="pres">
      <dgm:prSet presAssocID="{C1D0DFAC-4B01-41D3-90DC-24CF96ACC3F5}" presName="vert1" presStyleCnt="0"/>
      <dgm:spPr/>
    </dgm:pt>
    <dgm:pt modelId="{91B50142-AD7B-4B32-AA1A-B6A663663CC9}" type="pres">
      <dgm:prSet presAssocID="{017367F0-5856-4C45-A0DB-C8E343AC82F3}" presName="thickLine" presStyleLbl="alignNode1" presStyleIdx="1" presStyleCnt="4"/>
      <dgm:spPr/>
    </dgm:pt>
    <dgm:pt modelId="{04132C88-8C49-48BB-A6AE-ADAFB6AA15A5}" type="pres">
      <dgm:prSet presAssocID="{017367F0-5856-4C45-A0DB-C8E343AC82F3}" presName="horz1" presStyleCnt="0"/>
      <dgm:spPr/>
    </dgm:pt>
    <dgm:pt modelId="{43C1052A-89EC-4C57-93E9-CF0AEED71180}" type="pres">
      <dgm:prSet presAssocID="{017367F0-5856-4C45-A0DB-C8E343AC82F3}" presName="tx1" presStyleLbl="revTx" presStyleIdx="1" presStyleCnt="4"/>
      <dgm:spPr/>
    </dgm:pt>
    <dgm:pt modelId="{63D9C615-4587-4FA6-87C1-293930F1D68F}" type="pres">
      <dgm:prSet presAssocID="{017367F0-5856-4C45-A0DB-C8E343AC82F3}" presName="vert1" presStyleCnt="0"/>
      <dgm:spPr/>
    </dgm:pt>
    <dgm:pt modelId="{B121CAA8-BEC5-4733-A5EB-823406E1A7D8}" type="pres">
      <dgm:prSet presAssocID="{0862E0DF-C0B6-4103-8010-9D31DFD3DBC2}" presName="thickLine" presStyleLbl="alignNode1" presStyleIdx="2" presStyleCnt="4"/>
      <dgm:spPr/>
    </dgm:pt>
    <dgm:pt modelId="{72F36A7B-D47D-425A-86B8-5889EF8C27CD}" type="pres">
      <dgm:prSet presAssocID="{0862E0DF-C0B6-4103-8010-9D31DFD3DBC2}" presName="horz1" presStyleCnt="0"/>
      <dgm:spPr/>
    </dgm:pt>
    <dgm:pt modelId="{6736ED8F-FFD1-49AA-90AE-CEBB718FCAE9}" type="pres">
      <dgm:prSet presAssocID="{0862E0DF-C0B6-4103-8010-9D31DFD3DBC2}" presName="tx1" presStyleLbl="revTx" presStyleIdx="2" presStyleCnt="4"/>
      <dgm:spPr/>
    </dgm:pt>
    <dgm:pt modelId="{93F009CB-97FE-42FF-934D-13857A56197C}" type="pres">
      <dgm:prSet presAssocID="{0862E0DF-C0B6-4103-8010-9D31DFD3DBC2}" presName="vert1" presStyleCnt="0"/>
      <dgm:spPr/>
    </dgm:pt>
    <dgm:pt modelId="{8062D8F1-3EF0-4449-9689-EE20BCE0AE3A}" type="pres">
      <dgm:prSet presAssocID="{E473B700-04BD-474D-8623-9C2D8963C7E0}" presName="thickLine" presStyleLbl="alignNode1" presStyleIdx="3" presStyleCnt="4"/>
      <dgm:spPr/>
    </dgm:pt>
    <dgm:pt modelId="{B74CB9F9-E684-41A3-9856-BD34BF3A9C8D}" type="pres">
      <dgm:prSet presAssocID="{E473B700-04BD-474D-8623-9C2D8963C7E0}" presName="horz1" presStyleCnt="0"/>
      <dgm:spPr/>
    </dgm:pt>
    <dgm:pt modelId="{05471D3C-687B-4C79-96B6-C4BA731E2CE1}" type="pres">
      <dgm:prSet presAssocID="{E473B700-04BD-474D-8623-9C2D8963C7E0}" presName="tx1" presStyleLbl="revTx" presStyleIdx="3" presStyleCnt="4"/>
      <dgm:spPr/>
    </dgm:pt>
    <dgm:pt modelId="{5004C576-4C5C-4A6D-AB71-58A65647380F}" type="pres">
      <dgm:prSet presAssocID="{E473B700-04BD-474D-8623-9C2D8963C7E0}" presName="vert1" presStyleCnt="0"/>
      <dgm:spPr/>
    </dgm:pt>
  </dgm:ptLst>
  <dgm:cxnLst>
    <dgm:cxn modelId="{3F6CCE16-8101-4780-871B-05DE1504434B}" type="presOf" srcId="{C1D0DFAC-4B01-41D3-90DC-24CF96ACC3F5}" destId="{A1A22D6D-427C-44DC-8C00-11A3C79ADD9E}" srcOrd="0" destOrd="0" presId="urn:microsoft.com/office/officeart/2008/layout/LinedList"/>
    <dgm:cxn modelId="{875A871E-D717-41C5-945C-F0E5A869C8DB}" srcId="{7EE948D8-2B8F-4CAD-BF53-E6950AFBCBAD}" destId="{C1D0DFAC-4B01-41D3-90DC-24CF96ACC3F5}" srcOrd="0" destOrd="0" parTransId="{360D61FE-CF95-4E7F-AFAA-719349DFF3C4}" sibTransId="{2E74430B-283C-4293-99E9-8B7CCCE2358A}"/>
    <dgm:cxn modelId="{12CE9090-D43B-4752-8C90-1D031729A542}" srcId="{7EE948D8-2B8F-4CAD-BF53-E6950AFBCBAD}" destId="{0862E0DF-C0B6-4103-8010-9D31DFD3DBC2}" srcOrd="2" destOrd="0" parTransId="{834865B2-E44D-42E2-AD27-9FE0AB7B4B6E}" sibTransId="{F6922D26-9963-4317-9565-E89DF91E7A2B}"/>
    <dgm:cxn modelId="{F2DA4D9F-6F82-439A-9287-2E164E14402D}" srcId="{7EE948D8-2B8F-4CAD-BF53-E6950AFBCBAD}" destId="{E473B700-04BD-474D-8623-9C2D8963C7E0}" srcOrd="3" destOrd="0" parTransId="{1BA3B6F1-FB60-4809-93A8-A74D9024113F}" sibTransId="{5E08C12B-E39E-4A34-B281-068632A189FF}"/>
    <dgm:cxn modelId="{EA4F2FA3-8B40-45B3-9A03-906871ABFC7C}" type="presOf" srcId="{E473B700-04BD-474D-8623-9C2D8963C7E0}" destId="{05471D3C-687B-4C79-96B6-C4BA731E2CE1}" srcOrd="0" destOrd="0" presId="urn:microsoft.com/office/officeart/2008/layout/LinedList"/>
    <dgm:cxn modelId="{C6485BB6-F3D1-48AA-96A6-8CEA54B49C9B}" type="presOf" srcId="{017367F0-5856-4C45-A0DB-C8E343AC82F3}" destId="{43C1052A-89EC-4C57-93E9-CF0AEED71180}" srcOrd="0" destOrd="0" presId="urn:microsoft.com/office/officeart/2008/layout/LinedList"/>
    <dgm:cxn modelId="{031984D8-6975-4801-B68E-A8A288778021}" type="presOf" srcId="{7EE948D8-2B8F-4CAD-BF53-E6950AFBCBAD}" destId="{28F4E746-7670-4778-A461-9DC59A0D0217}" srcOrd="0" destOrd="0" presId="urn:microsoft.com/office/officeart/2008/layout/LinedList"/>
    <dgm:cxn modelId="{53A501E8-FC6E-44BF-B34A-5966EB66E789}" type="presOf" srcId="{0862E0DF-C0B6-4103-8010-9D31DFD3DBC2}" destId="{6736ED8F-FFD1-49AA-90AE-CEBB718FCAE9}" srcOrd="0" destOrd="0" presId="urn:microsoft.com/office/officeart/2008/layout/LinedList"/>
    <dgm:cxn modelId="{44F678F6-ACD3-4391-AB52-A029E96646D8}" srcId="{7EE948D8-2B8F-4CAD-BF53-E6950AFBCBAD}" destId="{017367F0-5856-4C45-A0DB-C8E343AC82F3}" srcOrd="1" destOrd="0" parTransId="{78D1A048-2D0E-4019-B67E-EE9F3D84B9DE}" sibTransId="{9DEF6ED5-34D4-4B38-BA6E-A9FB73B7ABE4}"/>
    <dgm:cxn modelId="{CC956524-0394-408F-A0DA-C72959175D75}" type="presParOf" srcId="{28F4E746-7670-4778-A461-9DC59A0D0217}" destId="{6ADFBA04-9FCA-4B97-80B7-FCEE04010269}" srcOrd="0" destOrd="0" presId="urn:microsoft.com/office/officeart/2008/layout/LinedList"/>
    <dgm:cxn modelId="{E1F431FE-3763-4A9E-9F4C-B382EF16FBA7}" type="presParOf" srcId="{28F4E746-7670-4778-A461-9DC59A0D0217}" destId="{16F89641-E798-4A26-8F5C-067729937C2E}" srcOrd="1" destOrd="0" presId="urn:microsoft.com/office/officeart/2008/layout/LinedList"/>
    <dgm:cxn modelId="{3EEE61AA-13FD-4BFF-8C4E-BCCA50D2AB7F}" type="presParOf" srcId="{16F89641-E798-4A26-8F5C-067729937C2E}" destId="{A1A22D6D-427C-44DC-8C00-11A3C79ADD9E}" srcOrd="0" destOrd="0" presId="urn:microsoft.com/office/officeart/2008/layout/LinedList"/>
    <dgm:cxn modelId="{E723C9AF-9E82-46F8-8CF4-C55C236938F9}" type="presParOf" srcId="{16F89641-E798-4A26-8F5C-067729937C2E}" destId="{265A9C22-80D1-463B-A5D6-641DFEBA5B64}" srcOrd="1" destOrd="0" presId="urn:microsoft.com/office/officeart/2008/layout/LinedList"/>
    <dgm:cxn modelId="{EF810D5F-C095-490E-BE1C-6C34DE2C1D22}" type="presParOf" srcId="{28F4E746-7670-4778-A461-9DC59A0D0217}" destId="{91B50142-AD7B-4B32-AA1A-B6A663663CC9}" srcOrd="2" destOrd="0" presId="urn:microsoft.com/office/officeart/2008/layout/LinedList"/>
    <dgm:cxn modelId="{46903B96-CFD3-40DD-9BDD-03537422688F}" type="presParOf" srcId="{28F4E746-7670-4778-A461-9DC59A0D0217}" destId="{04132C88-8C49-48BB-A6AE-ADAFB6AA15A5}" srcOrd="3" destOrd="0" presId="urn:microsoft.com/office/officeart/2008/layout/LinedList"/>
    <dgm:cxn modelId="{3C6E2C05-7470-4E19-B2E8-E690C4DF23A7}" type="presParOf" srcId="{04132C88-8C49-48BB-A6AE-ADAFB6AA15A5}" destId="{43C1052A-89EC-4C57-93E9-CF0AEED71180}" srcOrd="0" destOrd="0" presId="urn:microsoft.com/office/officeart/2008/layout/LinedList"/>
    <dgm:cxn modelId="{5336BAE2-2DBF-435D-81AC-EF76EE590F2F}" type="presParOf" srcId="{04132C88-8C49-48BB-A6AE-ADAFB6AA15A5}" destId="{63D9C615-4587-4FA6-87C1-293930F1D68F}" srcOrd="1" destOrd="0" presId="urn:microsoft.com/office/officeart/2008/layout/LinedList"/>
    <dgm:cxn modelId="{4A49F6A5-DB70-462B-AC2A-365A49A63337}" type="presParOf" srcId="{28F4E746-7670-4778-A461-9DC59A0D0217}" destId="{B121CAA8-BEC5-4733-A5EB-823406E1A7D8}" srcOrd="4" destOrd="0" presId="urn:microsoft.com/office/officeart/2008/layout/LinedList"/>
    <dgm:cxn modelId="{E272502F-E5F1-4F22-8221-91C0278A09A7}" type="presParOf" srcId="{28F4E746-7670-4778-A461-9DC59A0D0217}" destId="{72F36A7B-D47D-425A-86B8-5889EF8C27CD}" srcOrd="5" destOrd="0" presId="urn:microsoft.com/office/officeart/2008/layout/LinedList"/>
    <dgm:cxn modelId="{6329618D-80DB-4A90-88C6-36806ABB0A82}" type="presParOf" srcId="{72F36A7B-D47D-425A-86B8-5889EF8C27CD}" destId="{6736ED8F-FFD1-49AA-90AE-CEBB718FCAE9}" srcOrd="0" destOrd="0" presId="urn:microsoft.com/office/officeart/2008/layout/LinedList"/>
    <dgm:cxn modelId="{E1627FC3-D675-4D84-9980-CCC36F8FC195}" type="presParOf" srcId="{72F36A7B-D47D-425A-86B8-5889EF8C27CD}" destId="{93F009CB-97FE-42FF-934D-13857A56197C}" srcOrd="1" destOrd="0" presId="urn:microsoft.com/office/officeart/2008/layout/LinedList"/>
    <dgm:cxn modelId="{AF96753A-CB02-43EF-9491-0288D1137DC5}" type="presParOf" srcId="{28F4E746-7670-4778-A461-9DC59A0D0217}" destId="{8062D8F1-3EF0-4449-9689-EE20BCE0AE3A}" srcOrd="6" destOrd="0" presId="urn:microsoft.com/office/officeart/2008/layout/LinedList"/>
    <dgm:cxn modelId="{61DC7A9E-058F-4510-AB12-6C0F60629256}" type="presParOf" srcId="{28F4E746-7670-4778-A461-9DC59A0D0217}" destId="{B74CB9F9-E684-41A3-9856-BD34BF3A9C8D}" srcOrd="7" destOrd="0" presId="urn:microsoft.com/office/officeart/2008/layout/LinedList"/>
    <dgm:cxn modelId="{4920C7F3-1C19-4A31-9300-978B466F9C00}" type="presParOf" srcId="{B74CB9F9-E684-41A3-9856-BD34BF3A9C8D}" destId="{05471D3C-687B-4C79-96B6-C4BA731E2CE1}" srcOrd="0" destOrd="0" presId="urn:microsoft.com/office/officeart/2008/layout/LinedList"/>
    <dgm:cxn modelId="{471EE928-DA89-4CD6-A73A-180586403F84}" type="presParOf" srcId="{B74CB9F9-E684-41A3-9856-BD34BF3A9C8D}" destId="{5004C576-4C5C-4A6D-AB71-58A6564738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5FC949-1136-4EEE-88F6-D3B610D3DEFA}" type="doc">
      <dgm:prSet loTypeId="urn:microsoft.com/office/officeart/2008/layout/LinedList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9A67BE2-8FF8-4903-A00B-BC1B91B6EF21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What resources exist in our community to help new farmers or food entrepreneurs get started?</a:t>
          </a:r>
        </a:p>
      </dgm:t>
    </dgm:pt>
    <dgm:pt modelId="{A4DAAB2B-B084-4A23-BE6D-CDA78AC54387}" type="parTrans" cxnId="{F16601C1-61CD-461D-AF59-F85D3DC272B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9F41D45-7F86-434C-B4A5-B3972F31483C}" type="sibTrans" cxnId="{F16601C1-61CD-461D-AF59-F85D3DC272B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E789C51-9DD3-4F1B-B084-18286D000AF4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Do new food businesses in our community know where to go to access information about permits, funding, </a:t>
          </a:r>
          <a:r>
            <a:rPr lang="en-US" dirty="0" err="1">
              <a:solidFill>
                <a:schemeClr val="tx2"/>
              </a:solidFill>
            </a:rPr>
            <a:t>etc</a:t>
          </a:r>
          <a:r>
            <a:rPr lang="en-US" dirty="0">
              <a:solidFill>
                <a:schemeClr val="tx2"/>
              </a:solidFill>
            </a:rPr>
            <a:t>?</a:t>
          </a:r>
        </a:p>
      </dgm:t>
    </dgm:pt>
    <dgm:pt modelId="{F14A035A-0D8E-40F3-8DCD-F60B401F5163}" type="parTrans" cxnId="{5CF12EA8-8D02-4DE8-9B75-BFFED15A73C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D7475F2-5ACB-4B3D-B725-1FD96B88F2A6}" type="sibTrans" cxnId="{5CF12EA8-8D02-4DE8-9B75-BFFED15A73C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2B3263A-2134-4ED8-BDE2-8A6885FF68CF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Who in the community helps food entrepreneurs navigate these processes?</a:t>
          </a:r>
        </a:p>
      </dgm:t>
    </dgm:pt>
    <dgm:pt modelId="{3B395082-8005-4173-90DA-5EC7377C8222}" type="parTrans" cxnId="{57D9A2F2-820F-472B-8E38-A950E725298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28C4E71-9F69-48CF-A5DC-FD532B97CCA3}" type="sibTrans" cxnId="{57D9A2F2-820F-472B-8E38-A950E725298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403A086-9AB4-4100-828C-A0E506879EAC}" type="pres">
      <dgm:prSet presAssocID="{3A5FC949-1136-4EEE-88F6-D3B610D3DEFA}" presName="vert0" presStyleCnt="0">
        <dgm:presLayoutVars>
          <dgm:dir/>
          <dgm:animOne val="branch"/>
          <dgm:animLvl val="lvl"/>
        </dgm:presLayoutVars>
      </dgm:prSet>
      <dgm:spPr/>
    </dgm:pt>
    <dgm:pt modelId="{858D2742-D340-4B3D-921C-1B9DE895C5C3}" type="pres">
      <dgm:prSet presAssocID="{B9A67BE2-8FF8-4903-A00B-BC1B91B6EF21}" presName="thickLine" presStyleLbl="alignNode1" presStyleIdx="0" presStyleCnt="3"/>
      <dgm:spPr/>
    </dgm:pt>
    <dgm:pt modelId="{E947376D-881E-47AD-937D-E5A470A0856C}" type="pres">
      <dgm:prSet presAssocID="{B9A67BE2-8FF8-4903-A00B-BC1B91B6EF21}" presName="horz1" presStyleCnt="0"/>
      <dgm:spPr/>
    </dgm:pt>
    <dgm:pt modelId="{979524A2-7ACE-45B3-A9FB-E505F513ABEA}" type="pres">
      <dgm:prSet presAssocID="{B9A67BE2-8FF8-4903-A00B-BC1B91B6EF21}" presName="tx1" presStyleLbl="revTx" presStyleIdx="0" presStyleCnt="3"/>
      <dgm:spPr/>
    </dgm:pt>
    <dgm:pt modelId="{907BEF99-0F43-427C-9B3F-AE0553012D98}" type="pres">
      <dgm:prSet presAssocID="{B9A67BE2-8FF8-4903-A00B-BC1B91B6EF21}" presName="vert1" presStyleCnt="0"/>
      <dgm:spPr/>
    </dgm:pt>
    <dgm:pt modelId="{ED684579-C093-47DF-84B5-6A878336BDA2}" type="pres">
      <dgm:prSet presAssocID="{CE789C51-9DD3-4F1B-B084-18286D000AF4}" presName="thickLine" presStyleLbl="alignNode1" presStyleIdx="1" presStyleCnt="3"/>
      <dgm:spPr/>
    </dgm:pt>
    <dgm:pt modelId="{2EFB1334-7330-45F3-BF38-4C111AE0A584}" type="pres">
      <dgm:prSet presAssocID="{CE789C51-9DD3-4F1B-B084-18286D000AF4}" presName="horz1" presStyleCnt="0"/>
      <dgm:spPr/>
    </dgm:pt>
    <dgm:pt modelId="{C48AFD9E-0D9C-4F1B-BCC1-55447D68677D}" type="pres">
      <dgm:prSet presAssocID="{CE789C51-9DD3-4F1B-B084-18286D000AF4}" presName="tx1" presStyleLbl="revTx" presStyleIdx="1" presStyleCnt="3"/>
      <dgm:spPr/>
    </dgm:pt>
    <dgm:pt modelId="{16616F24-8861-4A5C-98DA-B9C9574A170C}" type="pres">
      <dgm:prSet presAssocID="{CE789C51-9DD3-4F1B-B084-18286D000AF4}" presName="vert1" presStyleCnt="0"/>
      <dgm:spPr/>
    </dgm:pt>
    <dgm:pt modelId="{308ECF7A-1699-49F6-825D-2879CE6AAA71}" type="pres">
      <dgm:prSet presAssocID="{42B3263A-2134-4ED8-BDE2-8A6885FF68CF}" presName="thickLine" presStyleLbl="alignNode1" presStyleIdx="2" presStyleCnt="3"/>
      <dgm:spPr/>
    </dgm:pt>
    <dgm:pt modelId="{7A7CCCC5-789D-44BA-9F55-5C0BF6B0F8F7}" type="pres">
      <dgm:prSet presAssocID="{42B3263A-2134-4ED8-BDE2-8A6885FF68CF}" presName="horz1" presStyleCnt="0"/>
      <dgm:spPr/>
    </dgm:pt>
    <dgm:pt modelId="{AD4E26F7-9B26-4E05-85D0-1EA362B8B990}" type="pres">
      <dgm:prSet presAssocID="{42B3263A-2134-4ED8-BDE2-8A6885FF68CF}" presName="tx1" presStyleLbl="revTx" presStyleIdx="2" presStyleCnt="3"/>
      <dgm:spPr/>
    </dgm:pt>
    <dgm:pt modelId="{AE439906-51B7-415B-BE14-1AFAA1EADC10}" type="pres">
      <dgm:prSet presAssocID="{42B3263A-2134-4ED8-BDE2-8A6885FF68CF}" presName="vert1" presStyleCnt="0"/>
      <dgm:spPr/>
    </dgm:pt>
  </dgm:ptLst>
  <dgm:cxnLst>
    <dgm:cxn modelId="{4AED611A-7B70-4532-90F7-58CC031C92EC}" type="presOf" srcId="{3A5FC949-1136-4EEE-88F6-D3B610D3DEFA}" destId="{D403A086-9AB4-4100-828C-A0E506879EAC}" srcOrd="0" destOrd="0" presId="urn:microsoft.com/office/officeart/2008/layout/LinedList"/>
    <dgm:cxn modelId="{8CEEEE33-7748-4C06-BD03-06685F14E611}" type="presOf" srcId="{CE789C51-9DD3-4F1B-B084-18286D000AF4}" destId="{C48AFD9E-0D9C-4F1B-BCC1-55447D68677D}" srcOrd="0" destOrd="0" presId="urn:microsoft.com/office/officeart/2008/layout/LinedList"/>
    <dgm:cxn modelId="{F49A5261-1F5B-4F6D-83F2-CA33DCAAB752}" type="presOf" srcId="{42B3263A-2134-4ED8-BDE2-8A6885FF68CF}" destId="{AD4E26F7-9B26-4E05-85D0-1EA362B8B990}" srcOrd="0" destOrd="0" presId="urn:microsoft.com/office/officeart/2008/layout/LinedList"/>
    <dgm:cxn modelId="{5CF12EA8-8D02-4DE8-9B75-BFFED15A73C7}" srcId="{3A5FC949-1136-4EEE-88F6-D3B610D3DEFA}" destId="{CE789C51-9DD3-4F1B-B084-18286D000AF4}" srcOrd="1" destOrd="0" parTransId="{F14A035A-0D8E-40F3-8DCD-F60B401F5163}" sibTransId="{AD7475F2-5ACB-4B3D-B725-1FD96B88F2A6}"/>
    <dgm:cxn modelId="{F16601C1-61CD-461D-AF59-F85D3DC272BE}" srcId="{3A5FC949-1136-4EEE-88F6-D3B610D3DEFA}" destId="{B9A67BE2-8FF8-4903-A00B-BC1B91B6EF21}" srcOrd="0" destOrd="0" parTransId="{A4DAAB2B-B084-4A23-BE6D-CDA78AC54387}" sibTransId="{E9F41D45-7F86-434C-B4A5-B3972F31483C}"/>
    <dgm:cxn modelId="{264195DD-BF8A-45A2-A300-926D106259F6}" type="presOf" srcId="{B9A67BE2-8FF8-4903-A00B-BC1B91B6EF21}" destId="{979524A2-7ACE-45B3-A9FB-E505F513ABEA}" srcOrd="0" destOrd="0" presId="urn:microsoft.com/office/officeart/2008/layout/LinedList"/>
    <dgm:cxn modelId="{57D9A2F2-820F-472B-8E38-A950E725298E}" srcId="{3A5FC949-1136-4EEE-88F6-D3B610D3DEFA}" destId="{42B3263A-2134-4ED8-BDE2-8A6885FF68CF}" srcOrd="2" destOrd="0" parTransId="{3B395082-8005-4173-90DA-5EC7377C8222}" sibTransId="{928C4E71-9F69-48CF-A5DC-FD532B97CCA3}"/>
    <dgm:cxn modelId="{A232EFA3-F7E4-420F-959B-EF5B47604D3A}" type="presParOf" srcId="{D403A086-9AB4-4100-828C-A0E506879EAC}" destId="{858D2742-D340-4B3D-921C-1B9DE895C5C3}" srcOrd="0" destOrd="0" presId="urn:microsoft.com/office/officeart/2008/layout/LinedList"/>
    <dgm:cxn modelId="{F676C84F-6AC6-4EB3-B8E6-5D3CCE170744}" type="presParOf" srcId="{D403A086-9AB4-4100-828C-A0E506879EAC}" destId="{E947376D-881E-47AD-937D-E5A470A0856C}" srcOrd="1" destOrd="0" presId="urn:microsoft.com/office/officeart/2008/layout/LinedList"/>
    <dgm:cxn modelId="{584A6446-859F-4F55-86A7-F889CAEBFB5E}" type="presParOf" srcId="{E947376D-881E-47AD-937D-E5A470A0856C}" destId="{979524A2-7ACE-45B3-A9FB-E505F513ABEA}" srcOrd="0" destOrd="0" presId="urn:microsoft.com/office/officeart/2008/layout/LinedList"/>
    <dgm:cxn modelId="{808714FA-90C0-4CDD-BD58-98501D7F0D8F}" type="presParOf" srcId="{E947376D-881E-47AD-937D-E5A470A0856C}" destId="{907BEF99-0F43-427C-9B3F-AE0553012D98}" srcOrd="1" destOrd="0" presId="urn:microsoft.com/office/officeart/2008/layout/LinedList"/>
    <dgm:cxn modelId="{7C8893BD-D002-4A94-9492-D14931EA9C9E}" type="presParOf" srcId="{D403A086-9AB4-4100-828C-A0E506879EAC}" destId="{ED684579-C093-47DF-84B5-6A878336BDA2}" srcOrd="2" destOrd="0" presId="urn:microsoft.com/office/officeart/2008/layout/LinedList"/>
    <dgm:cxn modelId="{96E3F08B-A242-41B8-870F-8091B3CD3194}" type="presParOf" srcId="{D403A086-9AB4-4100-828C-A0E506879EAC}" destId="{2EFB1334-7330-45F3-BF38-4C111AE0A584}" srcOrd="3" destOrd="0" presId="urn:microsoft.com/office/officeart/2008/layout/LinedList"/>
    <dgm:cxn modelId="{7A16E24D-CE65-48A4-80A8-4E1DAA19E116}" type="presParOf" srcId="{2EFB1334-7330-45F3-BF38-4C111AE0A584}" destId="{C48AFD9E-0D9C-4F1B-BCC1-55447D68677D}" srcOrd="0" destOrd="0" presId="urn:microsoft.com/office/officeart/2008/layout/LinedList"/>
    <dgm:cxn modelId="{74CC8ECF-CEAB-4F08-8A47-8B28494E1923}" type="presParOf" srcId="{2EFB1334-7330-45F3-BF38-4C111AE0A584}" destId="{16616F24-8861-4A5C-98DA-B9C9574A170C}" srcOrd="1" destOrd="0" presId="urn:microsoft.com/office/officeart/2008/layout/LinedList"/>
    <dgm:cxn modelId="{23B8BEC7-1FB1-4AB8-B583-8B735EC64D0B}" type="presParOf" srcId="{D403A086-9AB4-4100-828C-A0E506879EAC}" destId="{308ECF7A-1699-49F6-825D-2879CE6AAA71}" srcOrd="4" destOrd="0" presId="urn:microsoft.com/office/officeart/2008/layout/LinedList"/>
    <dgm:cxn modelId="{5A1675B2-8A99-4E6D-97A6-5C962BE1A6EB}" type="presParOf" srcId="{D403A086-9AB4-4100-828C-A0E506879EAC}" destId="{7A7CCCC5-789D-44BA-9F55-5C0BF6B0F8F7}" srcOrd="5" destOrd="0" presId="urn:microsoft.com/office/officeart/2008/layout/LinedList"/>
    <dgm:cxn modelId="{8038AE9B-D060-4E90-9D65-339AF8589D8C}" type="presParOf" srcId="{7A7CCCC5-789D-44BA-9F55-5C0BF6B0F8F7}" destId="{AD4E26F7-9B26-4E05-85D0-1EA362B8B990}" srcOrd="0" destOrd="0" presId="urn:microsoft.com/office/officeart/2008/layout/LinedList"/>
    <dgm:cxn modelId="{29AB3FF8-6A73-474A-941D-611DDB520E63}" type="presParOf" srcId="{7A7CCCC5-789D-44BA-9F55-5C0BF6B0F8F7}" destId="{AE439906-51B7-415B-BE14-1AFAA1EADC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5FC949-1136-4EEE-88F6-D3B610D3DEF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A67BE2-8FF8-4903-A00B-BC1B91B6EF21}">
      <dgm:prSet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What should be our first step?</a:t>
          </a:r>
        </a:p>
      </dgm:t>
    </dgm:pt>
    <dgm:pt modelId="{A4DAAB2B-B084-4A23-BE6D-CDA78AC54387}" type="parTrans" cxnId="{F16601C1-61CD-461D-AF59-F85D3DC272BE}">
      <dgm:prSet/>
      <dgm:spPr/>
      <dgm:t>
        <a:bodyPr/>
        <a:lstStyle/>
        <a:p>
          <a:endParaRPr lang="en-US" sz="3200">
            <a:solidFill>
              <a:schemeClr val="tx2"/>
            </a:solidFill>
          </a:endParaRPr>
        </a:p>
      </dgm:t>
    </dgm:pt>
    <dgm:pt modelId="{E9F41D45-7F86-434C-B4A5-B3972F31483C}" type="sibTrans" cxnId="{F16601C1-61CD-461D-AF59-F85D3DC272BE}">
      <dgm:prSet/>
      <dgm:spPr/>
      <dgm:t>
        <a:bodyPr/>
        <a:lstStyle/>
        <a:p>
          <a:endParaRPr lang="en-US" sz="3200">
            <a:solidFill>
              <a:schemeClr val="tx2"/>
            </a:solidFill>
          </a:endParaRPr>
        </a:p>
      </dgm:t>
    </dgm:pt>
    <dgm:pt modelId="{42B3263A-2134-4ED8-BDE2-8A6885FF68CF}">
      <dgm:prSet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Who on our council wants to work on this?</a:t>
          </a:r>
        </a:p>
      </dgm:t>
    </dgm:pt>
    <dgm:pt modelId="{3B395082-8005-4173-90DA-5EC7377C8222}" type="parTrans" cxnId="{57D9A2F2-820F-472B-8E38-A950E725298E}">
      <dgm:prSet/>
      <dgm:spPr/>
      <dgm:t>
        <a:bodyPr/>
        <a:lstStyle/>
        <a:p>
          <a:endParaRPr lang="en-US" sz="3200">
            <a:solidFill>
              <a:schemeClr val="tx2"/>
            </a:solidFill>
          </a:endParaRPr>
        </a:p>
      </dgm:t>
    </dgm:pt>
    <dgm:pt modelId="{928C4E71-9F69-48CF-A5DC-FD532B97CCA3}" type="sibTrans" cxnId="{57D9A2F2-820F-472B-8E38-A950E725298E}">
      <dgm:prSet/>
      <dgm:spPr/>
      <dgm:t>
        <a:bodyPr/>
        <a:lstStyle/>
        <a:p>
          <a:endParaRPr lang="en-US" sz="3200">
            <a:solidFill>
              <a:schemeClr val="tx2"/>
            </a:solidFill>
          </a:endParaRPr>
        </a:p>
      </dgm:t>
    </dgm:pt>
    <dgm:pt modelId="{D403A086-9AB4-4100-828C-A0E506879EAC}" type="pres">
      <dgm:prSet presAssocID="{3A5FC949-1136-4EEE-88F6-D3B610D3DEFA}" presName="vert0" presStyleCnt="0">
        <dgm:presLayoutVars>
          <dgm:dir/>
          <dgm:animOne val="branch"/>
          <dgm:animLvl val="lvl"/>
        </dgm:presLayoutVars>
      </dgm:prSet>
      <dgm:spPr/>
    </dgm:pt>
    <dgm:pt modelId="{858D2742-D340-4B3D-921C-1B9DE895C5C3}" type="pres">
      <dgm:prSet presAssocID="{B9A67BE2-8FF8-4903-A00B-BC1B91B6EF21}" presName="thickLine" presStyleLbl="alignNode1" presStyleIdx="0" presStyleCnt="2"/>
      <dgm:spPr/>
    </dgm:pt>
    <dgm:pt modelId="{E947376D-881E-47AD-937D-E5A470A0856C}" type="pres">
      <dgm:prSet presAssocID="{B9A67BE2-8FF8-4903-A00B-BC1B91B6EF21}" presName="horz1" presStyleCnt="0"/>
      <dgm:spPr/>
    </dgm:pt>
    <dgm:pt modelId="{979524A2-7ACE-45B3-A9FB-E505F513ABEA}" type="pres">
      <dgm:prSet presAssocID="{B9A67BE2-8FF8-4903-A00B-BC1B91B6EF21}" presName="tx1" presStyleLbl="revTx" presStyleIdx="0" presStyleCnt="2"/>
      <dgm:spPr/>
    </dgm:pt>
    <dgm:pt modelId="{907BEF99-0F43-427C-9B3F-AE0553012D98}" type="pres">
      <dgm:prSet presAssocID="{B9A67BE2-8FF8-4903-A00B-BC1B91B6EF21}" presName="vert1" presStyleCnt="0"/>
      <dgm:spPr/>
    </dgm:pt>
    <dgm:pt modelId="{308ECF7A-1699-49F6-825D-2879CE6AAA71}" type="pres">
      <dgm:prSet presAssocID="{42B3263A-2134-4ED8-BDE2-8A6885FF68CF}" presName="thickLine" presStyleLbl="alignNode1" presStyleIdx="1" presStyleCnt="2"/>
      <dgm:spPr/>
    </dgm:pt>
    <dgm:pt modelId="{7A7CCCC5-789D-44BA-9F55-5C0BF6B0F8F7}" type="pres">
      <dgm:prSet presAssocID="{42B3263A-2134-4ED8-BDE2-8A6885FF68CF}" presName="horz1" presStyleCnt="0"/>
      <dgm:spPr/>
    </dgm:pt>
    <dgm:pt modelId="{AD4E26F7-9B26-4E05-85D0-1EA362B8B990}" type="pres">
      <dgm:prSet presAssocID="{42B3263A-2134-4ED8-BDE2-8A6885FF68CF}" presName="tx1" presStyleLbl="revTx" presStyleIdx="1" presStyleCnt="2"/>
      <dgm:spPr/>
    </dgm:pt>
    <dgm:pt modelId="{AE439906-51B7-415B-BE14-1AFAA1EADC10}" type="pres">
      <dgm:prSet presAssocID="{42B3263A-2134-4ED8-BDE2-8A6885FF68CF}" presName="vert1" presStyleCnt="0"/>
      <dgm:spPr/>
    </dgm:pt>
  </dgm:ptLst>
  <dgm:cxnLst>
    <dgm:cxn modelId="{4AED611A-7B70-4532-90F7-58CC031C92EC}" type="presOf" srcId="{3A5FC949-1136-4EEE-88F6-D3B610D3DEFA}" destId="{D403A086-9AB4-4100-828C-A0E506879EAC}" srcOrd="0" destOrd="0" presId="urn:microsoft.com/office/officeart/2008/layout/LinedList"/>
    <dgm:cxn modelId="{F49A5261-1F5B-4F6D-83F2-CA33DCAAB752}" type="presOf" srcId="{42B3263A-2134-4ED8-BDE2-8A6885FF68CF}" destId="{AD4E26F7-9B26-4E05-85D0-1EA362B8B990}" srcOrd="0" destOrd="0" presId="urn:microsoft.com/office/officeart/2008/layout/LinedList"/>
    <dgm:cxn modelId="{F16601C1-61CD-461D-AF59-F85D3DC272BE}" srcId="{3A5FC949-1136-4EEE-88F6-D3B610D3DEFA}" destId="{B9A67BE2-8FF8-4903-A00B-BC1B91B6EF21}" srcOrd="0" destOrd="0" parTransId="{A4DAAB2B-B084-4A23-BE6D-CDA78AC54387}" sibTransId="{E9F41D45-7F86-434C-B4A5-B3972F31483C}"/>
    <dgm:cxn modelId="{264195DD-BF8A-45A2-A300-926D106259F6}" type="presOf" srcId="{B9A67BE2-8FF8-4903-A00B-BC1B91B6EF21}" destId="{979524A2-7ACE-45B3-A9FB-E505F513ABEA}" srcOrd="0" destOrd="0" presId="urn:microsoft.com/office/officeart/2008/layout/LinedList"/>
    <dgm:cxn modelId="{57D9A2F2-820F-472B-8E38-A950E725298E}" srcId="{3A5FC949-1136-4EEE-88F6-D3B610D3DEFA}" destId="{42B3263A-2134-4ED8-BDE2-8A6885FF68CF}" srcOrd="1" destOrd="0" parTransId="{3B395082-8005-4173-90DA-5EC7377C8222}" sibTransId="{928C4E71-9F69-48CF-A5DC-FD532B97CCA3}"/>
    <dgm:cxn modelId="{A232EFA3-F7E4-420F-959B-EF5B47604D3A}" type="presParOf" srcId="{D403A086-9AB4-4100-828C-A0E506879EAC}" destId="{858D2742-D340-4B3D-921C-1B9DE895C5C3}" srcOrd="0" destOrd="0" presId="urn:microsoft.com/office/officeart/2008/layout/LinedList"/>
    <dgm:cxn modelId="{F676C84F-6AC6-4EB3-B8E6-5D3CCE170744}" type="presParOf" srcId="{D403A086-9AB4-4100-828C-A0E506879EAC}" destId="{E947376D-881E-47AD-937D-E5A470A0856C}" srcOrd="1" destOrd="0" presId="urn:microsoft.com/office/officeart/2008/layout/LinedList"/>
    <dgm:cxn modelId="{584A6446-859F-4F55-86A7-F889CAEBFB5E}" type="presParOf" srcId="{E947376D-881E-47AD-937D-E5A470A0856C}" destId="{979524A2-7ACE-45B3-A9FB-E505F513ABEA}" srcOrd="0" destOrd="0" presId="urn:microsoft.com/office/officeart/2008/layout/LinedList"/>
    <dgm:cxn modelId="{808714FA-90C0-4CDD-BD58-98501D7F0D8F}" type="presParOf" srcId="{E947376D-881E-47AD-937D-E5A470A0856C}" destId="{907BEF99-0F43-427C-9B3F-AE0553012D98}" srcOrd="1" destOrd="0" presId="urn:microsoft.com/office/officeart/2008/layout/LinedList"/>
    <dgm:cxn modelId="{23B8BEC7-1FB1-4AB8-B583-8B735EC64D0B}" type="presParOf" srcId="{D403A086-9AB4-4100-828C-A0E506879EAC}" destId="{308ECF7A-1699-49F6-825D-2879CE6AAA71}" srcOrd="2" destOrd="0" presId="urn:microsoft.com/office/officeart/2008/layout/LinedList"/>
    <dgm:cxn modelId="{5A1675B2-8A99-4E6D-97A6-5C962BE1A6EB}" type="presParOf" srcId="{D403A086-9AB4-4100-828C-A0E506879EAC}" destId="{7A7CCCC5-789D-44BA-9F55-5C0BF6B0F8F7}" srcOrd="3" destOrd="0" presId="urn:microsoft.com/office/officeart/2008/layout/LinedList"/>
    <dgm:cxn modelId="{8038AE9B-D060-4E90-9D65-339AF8589D8C}" type="presParOf" srcId="{7A7CCCC5-789D-44BA-9F55-5C0BF6B0F8F7}" destId="{AD4E26F7-9B26-4E05-85D0-1EA362B8B990}" srcOrd="0" destOrd="0" presId="urn:microsoft.com/office/officeart/2008/layout/LinedList"/>
    <dgm:cxn modelId="{29AB3FF8-6A73-474A-941D-611DDB520E63}" type="presParOf" srcId="{7A7CCCC5-789D-44BA-9F55-5C0BF6B0F8F7}" destId="{AE439906-51B7-415B-BE14-1AFAA1EADC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0D2ED-6376-47F6-BFDF-7ED80E59D465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C1B9CD-CB7B-48B1-A54E-679E1ACDD1E1}">
      <dsp:nvSpPr>
        <dsp:cNvPr id="0" name=""/>
        <dsp:cNvSpPr/>
      </dsp:nvSpPr>
      <dsp:spPr>
        <a:xfrm>
          <a:off x="0" y="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2"/>
              </a:solidFill>
              <a:latin typeface="Abadi" panose="020B0604020104020204" pitchFamily="34" charset="0"/>
            </a:rPr>
            <a:t>In community food systems, the food is produced, processed and distributed near its point of consumption.  </a:t>
          </a:r>
        </a:p>
      </dsp:txBody>
      <dsp:txXfrm>
        <a:off x="0" y="0"/>
        <a:ext cx="6492875" cy="2552700"/>
      </dsp:txXfrm>
    </dsp:sp>
    <dsp:sp modelId="{1712AEDF-315A-47BF-8DBF-DC9B02D2A5AD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gradFill rotWithShape="0">
          <a:gsLst>
            <a:gs pos="0">
              <a:schemeClr val="accent5">
                <a:hueOff val="10805122"/>
                <a:satOff val="-12071"/>
                <a:lumOff val="-64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805122"/>
                <a:satOff val="-12071"/>
                <a:lumOff val="-64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805122"/>
                <a:satOff val="-12071"/>
                <a:lumOff val="-64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0805122"/>
              <a:satOff val="-12071"/>
              <a:lumOff val="-64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5F7A5B-FDAA-4435-9FA8-F66CDCD8789C}">
      <dsp:nvSpPr>
        <dsp:cNvPr id="0" name=""/>
        <dsp:cNvSpPr/>
      </dsp:nvSpPr>
      <dsp:spPr>
        <a:xfrm>
          <a:off x="0" y="255270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2"/>
              </a:solidFill>
              <a:latin typeface="Abadi" panose="020B0604020104020204" pitchFamily="34" charset="0"/>
            </a:rPr>
            <a:t>The shorter supply chain can ensure that </a:t>
          </a:r>
          <a:r>
            <a:rPr lang="en-US" sz="3500" b="1" kern="1200" dirty="0">
              <a:solidFill>
                <a:schemeClr val="tx2"/>
              </a:solidFill>
              <a:latin typeface="Abadi" panose="020B0604020104020204" pitchFamily="34" charset="0"/>
            </a:rPr>
            <a:t>more dollars flow directly to producers</a:t>
          </a:r>
          <a:r>
            <a:rPr lang="en-US" sz="3500" kern="1200" dirty="0">
              <a:solidFill>
                <a:schemeClr val="tx2"/>
              </a:solidFill>
              <a:latin typeface="Abadi" panose="020B0604020104020204" pitchFamily="34" charset="0"/>
            </a:rPr>
            <a:t> and provide economic benefits to the local community.</a:t>
          </a:r>
        </a:p>
      </dsp:txBody>
      <dsp:txXfrm>
        <a:off x="0" y="2552700"/>
        <a:ext cx="6492875" cy="2552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0F578-BE8C-4408-8EAF-958F24E42E8C}">
      <dsp:nvSpPr>
        <dsp:cNvPr id="0" name=""/>
        <dsp:cNvSpPr/>
      </dsp:nvSpPr>
      <dsp:spPr>
        <a:xfrm>
          <a:off x="1882548" y="57098"/>
          <a:ext cx="2503941" cy="16275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badi" panose="020B0604020104020204" pitchFamily="34" charset="0"/>
            </a:rPr>
            <a:t>Profitable agricultural businesses</a:t>
          </a:r>
        </a:p>
      </dsp:txBody>
      <dsp:txXfrm>
        <a:off x="1882548" y="57098"/>
        <a:ext cx="2503941" cy="1627562"/>
      </dsp:txXfrm>
    </dsp:sp>
    <dsp:sp modelId="{1F68296A-2584-49BC-AE49-E1B4B04EC9F9}">
      <dsp:nvSpPr>
        <dsp:cNvPr id="0" name=""/>
        <dsp:cNvSpPr/>
      </dsp:nvSpPr>
      <dsp:spPr>
        <a:xfrm>
          <a:off x="962682" y="870879"/>
          <a:ext cx="4343673" cy="4343673"/>
        </a:xfrm>
        <a:custGeom>
          <a:avLst/>
          <a:gdLst/>
          <a:ahLst/>
          <a:cxnLst/>
          <a:rect l="0" t="0" r="0" b="0"/>
          <a:pathLst>
            <a:path>
              <a:moveTo>
                <a:pt x="3442020" y="410159"/>
              </a:moveTo>
              <a:arcTo wR="2171836" hR="2171836" stAng="18347514" swAng="364897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F5379-A946-4478-948C-A7399536FAB4}">
      <dsp:nvSpPr>
        <dsp:cNvPr id="0" name=""/>
        <dsp:cNvSpPr/>
      </dsp:nvSpPr>
      <dsp:spPr>
        <a:xfrm>
          <a:off x="3763413" y="3314853"/>
          <a:ext cx="2503941" cy="16275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Abadi" panose="020B0604020104020204" pitchFamily="34" charset="0"/>
            </a:rPr>
            <a:t>Successful entrepreneurs and small businesses</a:t>
          </a:r>
        </a:p>
      </dsp:txBody>
      <dsp:txXfrm>
        <a:off x="3763413" y="3314853"/>
        <a:ext cx="2503941" cy="1627562"/>
      </dsp:txXfrm>
    </dsp:sp>
    <dsp:sp modelId="{85357642-7C1F-4367-AC74-3804152E5D31}">
      <dsp:nvSpPr>
        <dsp:cNvPr id="0" name=""/>
        <dsp:cNvSpPr/>
      </dsp:nvSpPr>
      <dsp:spPr>
        <a:xfrm>
          <a:off x="962682" y="870879"/>
          <a:ext cx="4343673" cy="4343673"/>
        </a:xfrm>
        <a:custGeom>
          <a:avLst/>
          <a:gdLst/>
          <a:ahLst/>
          <a:cxnLst/>
          <a:rect l="0" t="0" r="0" b="0"/>
          <a:pathLst>
            <a:path>
              <a:moveTo>
                <a:pt x="3205997" y="4081650"/>
              </a:moveTo>
              <a:arcTo wR="2171836" hR="2171836" stAng="3693873" swAng="3412255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414E4-E2B7-4CC5-9F49-7537396F14BB}">
      <dsp:nvSpPr>
        <dsp:cNvPr id="0" name=""/>
        <dsp:cNvSpPr/>
      </dsp:nvSpPr>
      <dsp:spPr>
        <a:xfrm>
          <a:off x="1682" y="3314853"/>
          <a:ext cx="2503941" cy="16275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badi" panose="020B0604020104020204" pitchFamily="34" charset="0"/>
            </a:rPr>
            <a:t>Good jobs and career opportunities</a:t>
          </a:r>
        </a:p>
      </dsp:txBody>
      <dsp:txXfrm>
        <a:off x="1682" y="3314853"/>
        <a:ext cx="2503941" cy="1627562"/>
      </dsp:txXfrm>
    </dsp:sp>
    <dsp:sp modelId="{E0363567-88B6-424E-BB4C-894F598B8917}">
      <dsp:nvSpPr>
        <dsp:cNvPr id="0" name=""/>
        <dsp:cNvSpPr/>
      </dsp:nvSpPr>
      <dsp:spPr>
        <a:xfrm>
          <a:off x="962682" y="870879"/>
          <a:ext cx="4343673" cy="4343673"/>
        </a:xfrm>
        <a:custGeom>
          <a:avLst/>
          <a:gdLst/>
          <a:ahLst/>
          <a:cxnLst/>
          <a:rect l="0" t="0" r="0" b="0"/>
          <a:pathLst>
            <a:path>
              <a:moveTo>
                <a:pt x="14428" y="2421766"/>
              </a:moveTo>
              <a:arcTo wR="2171836" hR="2171836" stAng="10403515" swAng="364897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9B42C-4779-4C87-9596-1F6C508B448A}">
      <dsp:nvSpPr>
        <dsp:cNvPr id="0" name=""/>
        <dsp:cNvSpPr/>
      </dsp:nvSpPr>
      <dsp:spPr>
        <a:xfrm>
          <a:off x="0" y="0"/>
          <a:ext cx="5210883" cy="12947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badi" panose="020B0604020104020204" pitchFamily="34" charset="0"/>
            </a:rPr>
            <a:t>Reasons to buy local:</a:t>
          </a:r>
        </a:p>
      </dsp:txBody>
      <dsp:txXfrm>
        <a:off x="0" y="0"/>
        <a:ext cx="3780136" cy="1294793"/>
      </dsp:txXfrm>
    </dsp:sp>
    <dsp:sp modelId="{39033138-54AC-4B8D-AE55-9704DA41EC1A}">
      <dsp:nvSpPr>
        <dsp:cNvPr id="0" name=""/>
        <dsp:cNvSpPr/>
      </dsp:nvSpPr>
      <dsp:spPr>
        <a:xfrm>
          <a:off x="436411" y="1530210"/>
          <a:ext cx="5210883" cy="1294793"/>
        </a:xfrm>
        <a:prstGeom prst="rect">
          <a:avLst/>
        </a:prstGeom>
        <a:solidFill>
          <a:schemeClr val="accent2">
            <a:hueOff val="-1835674"/>
            <a:satOff val="27246"/>
            <a:lumOff val="-1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Abadi" panose="020B0604020104020204" pitchFamily="34" charset="0"/>
            </a:rPr>
            <a:t>Builds community</a:t>
          </a:r>
        </a:p>
      </dsp:txBody>
      <dsp:txXfrm>
        <a:off x="474334" y="1568133"/>
        <a:ext cx="3857009" cy="1218947"/>
      </dsp:txXfrm>
    </dsp:sp>
    <dsp:sp modelId="{967F3435-BE0C-4D69-A5A1-6A15A8B6DC0C}">
      <dsp:nvSpPr>
        <dsp:cNvPr id="0" name=""/>
        <dsp:cNvSpPr/>
      </dsp:nvSpPr>
      <dsp:spPr>
        <a:xfrm>
          <a:off x="866309" y="3060421"/>
          <a:ext cx="5210883" cy="1294793"/>
        </a:xfrm>
        <a:prstGeom prst="rect">
          <a:avLst/>
        </a:prstGeom>
        <a:solidFill>
          <a:schemeClr val="accent2">
            <a:hueOff val="-3671347"/>
            <a:satOff val="5449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Abadi" panose="020B0604020104020204" pitchFamily="34" charset="0"/>
            </a:rPr>
            <a:t>Strengthens the local economy</a:t>
          </a:r>
        </a:p>
      </dsp:txBody>
      <dsp:txXfrm>
        <a:off x="904232" y="3098344"/>
        <a:ext cx="3863523" cy="1218947"/>
      </dsp:txXfrm>
    </dsp:sp>
    <dsp:sp modelId="{3FEFDA83-CA34-49D4-A189-AC540EB38C84}">
      <dsp:nvSpPr>
        <dsp:cNvPr id="0" name=""/>
        <dsp:cNvSpPr/>
      </dsp:nvSpPr>
      <dsp:spPr>
        <a:xfrm>
          <a:off x="1302720" y="4590632"/>
          <a:ext cx="5210883" cy="1294793"/>
        </a:xfrm>
        <a:prstGeom prst="rect">
          <a:avLst/>
        </a:prstGeom>
        <a:solidFill>
          <a:schemeClr val="accent2">
            <a:hueOff val="-5507021"/>
            <a:satOff val="81739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Abadi" panose="020B0604020104020204" pitchFamily="34" charset="0"/>
            </a:rPr>
            <a:t>Creates local jobs</a:t>
          </a:r>
        </a:p>
      </dsp:txBody>
      <dsp:txXfrm>
        <a:off x="1340643" y="4628555"/>
        <a:ext cx="3857009" cy="1218947"/>
      </dsp:txXfrm>
    </dsp:sp>
    <dsp:sp modelId="{C052A1AC-F6BA-4886-9526-CD74DF3B2E6E}">
      <dsp:nvSpPr>
        <dsp:cNvPr id="0" name=""/>
        <dsp:cNvSpPr/>
      </dsp:nvSpPr>
      <dsp:spPr>
        <a:xfrm>
          <a:off x="4426749" y="991694"/>
          <a:ext cx="841615" cy="8416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Abadi" panose="020B0604020104020204" pitchFamily="34" charset="0"/>
          </a:endParaRPr>
        </a:p>
      </dsp:txBody>
      <dsp:txXfrm>
        <a:off x="4616112" y="991694"/>
        <a:ext cx="462889" cy="633315"/>
      </dsp:txXfrm>
    </dsp:sp>
    <dsp:sp modelId="{23B52163-982A-4A01-A2FA-ECB022DC5F70}">
      <dsp:nvSpPr>
        <dsp:cNvPr id="0" name=""/>
        <dsp:cNvSpPr/>
      </dsp:nvSpPr>
      <dsp:spPr>
        <a:xfrm>
          <a:off x="4863161" y="2521905"/>
          <a:ext cx="841615" cy="8416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/>
        </a:solidFill>
        <a:ln w="12700" cap="flat" cmpd="sng" algn="ctr">
          <a:solidFill>
            <a:schemeClr val="accent2">
              <a:tint val="40000"/>
              <a:alpha val="90000"/>
              <a:hueOff val="-2945132"/>
              <a:satOff val="43468"/>
              <a:lumOff val="20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Abadi" panose="020B0604020104020204" pitchFamily="34" charset="0"/>
          </a:endParaRPr>
        </a:p>
      </dsp:txBody>
      <dsp:txXfrm>
        <a:off x="5052524" y="2521905"/>
        <a:ext cx="462889" cy="633315"/>
      </dsp:txXfrm>
    </dsp:sp>
    <dsp:sp modelId="{299F62D6-5297-479E-B10D-9C4A8E44B726}">
      <dsp:nvSpPr>
        <dsp:cNvPr id="0" name=""/>
        <dsp:cNvSpPr/>
      </dsp:nvSpPr>
      <dsp:spPr>
        <a:xfrm>
          <a:off x="5293058" y="4052115"/>
          <a:ext cx="841615" cy="8416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/>
        </a:solidFill>
        <a:ln w="12700" cap="flat" cmpd="sng" algn="ctr">
          <a:solidFill>
            <a:schemeClr val="accent2">
              <a:tint val="40000"/>
              <a:alpha val="90000"/>
              <a:hueOff val="-5890265"/>
              <a:satOff val="86936"/>
              <a:lumOff val="40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Abadi" panose="020B0604020104020204" pitchFamily="34" charset="0"/>
          </a:endParaRPr>
        </a:p>
      </dsp:txBody>
      <dsp:txXfrm>
        <a:off x="5482421" y="4052115"/>
        <a:ext cx="462889" cy="6333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4EBF5-B9D8-4F42-9647-37188E0F9319}">
      <dsp:nvSpPr>
        <dsp:cNvPr id="0" name=""/>
        <dsp:cNvSpPr/>
      </dsp:nvSpPr>
      <dsp:spPr>
        <a:xfrm>
          <a:off x="0" y="3552166"/>
          <a:ext cx="6513603" cy="23306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badi" panose="020B0604020104020204" pitchFamily="34" charset="0"/>
            </a:rPr>
            <a:t>In classical economics, all import purchases result in a reduction in regional incomes. </a:t>
          </a:r>
          <a:r>
            <a:rPr lang="en-US" sz="2900" u="sng" kern="1200" dirty="0">
              <a:latin typeface="Abadi" panose="020B0604020104020204" pitchFamily="34" charset="0"/>
            </a:rPr>
            <a:t>When local goods are substituted for imported goods, regional incomes grow. </a:t>
          </a:r>
        </a:p>
      </dsp:txBody>
      <dsp:txXfrm>
        <a:off x="0" y="3552166"/>
        <a:ext cx="6513603" cy="2330605"/>
      </dsp:txXfrm>
    </dsp:sp>
    <dsp:sp modelId="{CDF5F55A-3A40-4556-99B7-817067D0BEA3}">
      <dsp:nvSpPr>
        <dsp:cNvPr id="0" name=""/>
        <dsp:cNvSpPr/>
      </dsp:nvSpPr>
      <dsp:spPr>
        <a:xfrm rot="10800000">
          <a:off x="0" y="2653"/>
          <a:ext cx="6513603" cy="3584471"/>
        </a:xfrm>
        <a:prstGeom prst="upArrowCallout">
          <a:avLst/>
        </a:prstGeom>
        <a:gradFill rotWithShape="0">
          <a:gsLst>
            <a:gs pos="0">
              <a:schemeClr val="accent2">
                <a:hueOff val="-5507021"/>
                <a:satOff val="81739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507021"/>
                <a:satOff val="81739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507021"/>
                <a:satOff val="81739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Abadi" panose="020B0604020104020204" pitchFamily="34" charset="0"/>
            </a:rPr>
            <a:t>Import substitution </a:t>
          </a:r>
          <a:r>
            <a:rPr lang="en-US" sz="2900" kern="1200" dirty="0">
              <a:latin typeface="Abadi" panose="020B0604020104020204" pitchFamily="34" charset="0"/>
            </a:rPr>
            <a:t>is a strategy that has the potential to both retain dollars within a region, and create a multiplier effect from new production. </a:t>
          </a:r>
        </a:p>
      </dsp:txBody>
      <dsp:txXfrm rot="10800000">
        <a:off x="0" y="2653"/>
        <a:ext cx="6513603" cy="2329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1F36A-3F61-48AD-9BEA-56D260A76BE9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822A5E-B8D6-44C3-A2CB-86539DD87A1D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2"/>
              </a:solidFill>
              <a:latin typeface="Abadi" panose="020B0604020104020204" pitchFamily="34" charset="0"/>
            </a:rPr>
            <a:t>They engage with their economic development professionals so they can educate </a:t>
          </a:r>
          <a:r>
            <a:rPr lang="en-US" sz="2800" u="none" kern="1200" dirty="0">
              <a:solidFill>
                <a:schemeClr val="tx2"/>
              </a:solidFill>
              <a:latin typeface="Abadi" panose="020B0604020104020204" pitchFamily="34" charset="0"/>
            </a:rPr>
            <a:t>and</a:t>
          </a:r>
          <a:r>
            <a:rPr lang="en-US" sz="2800" kern="1200" dirty="0">
              <a:solidFill>
                <a:schemeClr val="tx2"/>
              </a:solidFill>
              <a:latin typeface="Abadi" panose="020B0604020104020204" pitchFamily="34" charset="0"/>
            </a:rPr>
            <a:t> learn with the Council.</a:t>
          </a:r>
        </a:p>
      </dsp:txBody>
      <dsp:txXfrm>
        <a:off x="0" y="2492"/>
        <a:ext cx="6492875" cy="1700138"/>
      </dsp:txXfrm>
    </dsp:sp>
    <dsp:sp modelId="{8B4C50E9-9C2D-4614-A36D-52B0E11D8CC5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3DED49-47CE-4CA9-9816-2A9FC2FE0E83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2"/>
              </a:solidFill>
              <a:latin typeface="Abadi" panose="020B0604020104020204" pitchFamily="34" charset="0"/>
            </a:rPr>
            <a:t>They propose policies, programs, and investments to help support local food businesses and farms in their communities.</a:t>
          </a:r>
        </a:p>
      </dsp:txBody>
      <dsp:txXfrm>
        <a:off x="0" y="1702630"/>
        <a:ext cx="6492875" cy="1700138"/>
      </dsp:txXfrm>
    </dsp:sp>
    <dsp:sp modelId="{C5574D1F-7243-4865-8615-688A0FE4E9BB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37B374-2506-4946-BD5B-70398526C6E1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Abadi" panose="020B060402010402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Abadi" panose="020B0604020104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5"/>
              </a:solidFill>
              <a:latin typeface="Abadi" panose="020B0604020104020204" pitchFamily="34" charset="0"/>
            </a:rPr>
            <a:t>So, some questions to ask ourselves…</a:t>
          </a:r>
        </a:p>
      </dsp:txBody>
      <dsp:txXfrm>
        <a:off x="0" y="3402769"/>
        <a:ext cx="6492875" cy="17001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FBA04-9FCA-4B97-80B7-FCEE04010269}">
      <dsp:nvSpPr>
        <dsp:cNvPr id="0" name=""/>
        <dsp:cNvSpPr/>
      </dsp:nvSpPr>
      <dsp:spPr>
        <a:xfrm>
          <a:off x="0" y="0"/>
          <a:ext cx="646786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22D6D-427C-44DC-8C00-11A3C79ADD9E}">
      <dsp:nvSpPr>
        <dsp:cNvPr id="0" name=""/>
        <dsp:cNvSpPr/>
      </dsp:nvSpPr>
      <dsp:spPr>
        <a:xfrm>
          <a:off x="0" y="0"/>
          <a:ext cx="6467866" cy="862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2"/>
              </a:solidFill>
              <a:latin typeface="Abadi" panose="020B0604020104020204" pitchFamily="34" charset="0"/>
            </a:rPr>
            <a:t>Have we worked with the economic development groups in our community?  </a:t>
          </a:r>
        </a:p>
      </dsp:txBody>
      <dsp:txXfrm>
        <a:off x="0" y="0"/>
        <a:ext cx="6467866" cy="862653"/>
      </dsp:txXfrm>
    </dsp:sp>
    <dsp:sp modelId="{91B50142-AD7B-4B32-AA1A-B6A663663CC9}">
      <dsp:nvSpPr>
        <dsp:cNvPr id="0" name=""/>
        <dsp:cNvSpPr/>
      </dsp:nvSpPr>
      <dsp:spPr>
        <a:xfrm>
          <a:off x="0" y="862653"/>
          <a:ext cx="646786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1052A-89EC-4C57-93E9-CF0AEED71180}">
      <dsp:nvSpPr>
        <dsp:cNvPr id="0" name=""/>
        <dsp:cNvSpPr/>
      </dsp:nvSpPr>
      <dsp:spPr>
        <a:xfrm>
          <a:off x="0" y="862653"/>
          <a:ext cx="6467866" cy="862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2"/>
              </a:solidFill>
              <a:latin typeface="Abadi" panose="020B0604020104020204" pitchFamily="34" charset="0"/>
            </a:rPr>
            <a:t>Do they have a seat on the council?</a:t>
          </a:r>
        </a:p>
      </dsp:txBody>
      <dsp:txXfrm>
        <a:off x="0" y="862653"/>
        <a:ext cx="6467866" cy="862653"/>
      </dsp:txXfrm>
    </dsp:sp>
    <dsp:sp modelId="{B121CAA8-BEC5-4733-A5EB-823406E1A7D8}">
      <dsp:nvSpPr>
        <dsp:cNvPr id="0" name=""/>
        <dsp:cNvSpPr/>
      </dsp:nvSpPr>
      <dsp:spPr>
        <a:xfrm>
          <a:off x="0" y="1725306"/>
          <a:ext cx="646786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6ED8F-FFD1-49AA-90AE-CEBB718FCAE9}">
      <dsp:nvSpPr>
        <dsp:cNvPr id="0" name=""/>
        <dsp:cNvSpPr/>
      </dsp:nvSpPr>
      <dsp:spPr>
        <a:xfrm>
          <a:off x="0" y="1725306"/>
          <a:ext cx="6467866" cy="862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2"/>
              </a:solidFill>
              <a:latin typeface="Abadi" panose="020B0604020104020204" pitchFamily="34" charset="0"/>
            </a:rPr>
            <a:t>Have we invited them to come speak to us?</a:t>
          </a:r>
        </a:p>
      </dsp:txBody>
      <dsp:txXfrm>
        <a:off x="0" y="1725306"/>
        <a:ext cx="6467866" cy="862653"/>
      </dsp:txXfrm>
    </dsp:sp>
    <dsp:sp modelId="{8062D8F1-3EF0-4449-9689-EE20BCE0AE3A}">
      <dsp:nvSpPr>
        <dsp:cNvPr id="0" name=""/>
        <dsp:cNvSpPr/>
      </dsp:nvSpPr>
      <dsp:spPr>
        <a:xfrm>
          <a:off x="0" y="2587959"/>
          <a:ext cx="646786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71D3C-687B-4C79-96B6-C4BA731E2CE1}">
      <dsp:nvSpPr>
        <dsp:cNvPr id="0" name=""/>
        <dsp:cNvSpPr/>
      </dsp:nvSpPr>
      <dsp:spPr>
        <a:xfrm>
          <a:off x="0" y="2587959"/>
          <a:ext cx="6467866" cy="862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2"/>
              </a:solidFill>
              <a:latin typeface="Abadi" panose="020B0604020104020204" pitchFamily="34" charset="0"/>
            </a:rPr>
            <a:t>Have we gone to meet with their boards and staff members?</a:t>
          </a:r>
        </a:p>
      </dsp:txBody>
      <dsp:txXfrm>
        <a:off x="0" y="2587959"/>
        <a:ext cx="6467866" cy="8626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D2742-D340-4B3D-921C-1B9DE895C5C3}">
      <dsp:nvSpPr>
        <dsp:cNvPr id="0" name=""/>
        <dsp:cNvSpPr/>
      </dsp:nvSpPr>
      <dsp:spPr>
        <a:xfrm>
          <a:off x="0" y="1684"/>
          <a:ext cx="646786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9524A2-7ACE-45B3-A9FB-E505F513ABEA}">
      <dsp:nvSpPr>
        <dsp:cNvPr id="0" name=""/>
        <dsp:cNvSpPr/>
      </dsp:nvSpPr>
      <dsp:spPr>
        <a:xfrm>
          <a:off x="0" y="1684"/>
          <a:ext cx="6467866" cy="11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2"/>
              </a:solidFill>
            </a:rPr>
            <a:t>What resources exist in our community to help new farmers or food entrepreneurs get started?</a:t>
          </a:r>
        </a:p>
      </dsp:txBody>
      <dsp:txXfrm>
        <a:off x="0" y="1684"/>
        <a:ext cx="6467866" cy="1149081"/>
      </dsp:txXfrm>
    </dsp:sp>
    <dsp:sp modelId="{ED684579-C093-47DF-84B5-6A878336BDA2}">
      <dsp:nvSpPr>
        <dsp:cNvPr id="0" name=""/>
        <dsp:cNvSpPr/>
      </dsp:nvSpPr>
      <dsp:spPr>
        <a:xfrm>
          <a:off x="0" y="1150765"/>
          <a:ext cx="646786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8AFD9E-0D9C-4F1B-BCC1-55447D68677D}">
      <dsp:nvSpPr>
        <dsp:cNvPr id="0" name=""/>
        <dsp:cNvSpPr/>
      </dsp:nvSpPr>
      <dsp:spPr>
        <a:xfrm>
          <a:off x="0" y="1150765"/>
          <a:ext cx="6467866" cy="11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2"/>
              </a:solidFill>
            </a:rPr>
            <a:t>Do new food businesses in our community know where to go to access information about permits, funding, </a:t>
          </a:r>
          <a:r>
            <a:rPr lang="en-US" sz="2300" kern="1200" dirty="0" err="1">
              <a:solidFill>
                <a:schemeClr val="tx2"/>
              </a:solidFill>
            </a:rPr>
            <a:t>etc</a:t>
          </a:r>
          <a:r>
            <a:rPr lang="en-US" sz="2300" kern="1200" dirty="0">
              <a:solidFill>
                <a:schemeClr val="tx2"/>
              </a:solidFill>
            </a:rPr>
            <a:t>?</a:t>
          </a:r>
        </a:p>
      </dsp:txBody>
      <dsp:txXfrm>
        <a:off x="0" y="1150765"/>
        <a:ext cx="6467866" cy="1149081"/>
      </dsp:txXfrm>
    </dsp:sp>
    <dsp:sp modelId="{308ECF7A-1699-49F6-825D-2879CE6AAA71}">
      <dsp:nvSpPr>
        <dsp:cNvPr id="0" name=""/>
        <dsp:cNvSpPr/>
      </dsp:nvSpPr>
      <dsp:spPr>
        <a:xfrm>
          <a:off x="0" y="2299847"/>
          <a:ext cx="646786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4E26F7-9B26-4E05-85D0-1EA362B8B990}">
      <dsp:nvSpPr>
        <dsp:cNvPr id="0" name=""/>
        <dsp:cNvSpPr/>
      </dsp:nvSpPr>
      <dsp:spPr>
        <a:xfrm>
          <a:off x="0" y="2299847"/>
          <a:ext cx="6467866" cy="11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2"/>
              </a:solidFill>
            </a:rPr>
            <a:t>Who in the community helps food entrepreneurs navigate these processes?</a:t>
          </a:r>
        </a:p>
      </dsp:txBody>
      <dsp:txXfrm>
        <a:off x="0" y="2299847"/>
        <a:ext cx="6467866" cy="11490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D2742-D340-4B3D-921C-1B9DE895C5C3}">
      <dsp:nvSpPr>
        <dsp:cNvPr id="0" name=""/>
        <dsp:cNvSpPr/>
      </dsp:nvSpPr>
      <dsp:spPr>
        <a:xfrm>
          <a:off x="0" y="0"/>
          <a:ext cx="64678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524A2-7ACE-45B3-A9FB-E505F513ABEA}">
      <dsp:nvSpPr>
        <dsp:cNvPr id="0" name=""/>
        <dsp:cNvSpPr/>
      </dsp:nvSpPr>
      <dsp:spPr>
        <a:xfrm>
          <a:off x="0" y="0"/>
          <a:ext cx="6467866" cy="1725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What should be our first step?</a:t>
          </a:r>
        </a:p>
      </dsp:txBody>
      <dsp:txXfrm>
        <a:off x="0" y="0"/>
        <a:ext cx="6467866" cy="1725306"/>
      </dsp:txXfrm>
    </dsp:sp>
    <dsp:sp modelId="{308ECF7A-1699-49F6-825D-2879CE6AAA71}">
      <dsp:nvSpPr>
        <dsp:cNvPr id="0" name=""/>
        <dsp:cNvSpPr/>
      </dsp:nvSpPr>
      <dsp:spPr>
        <a:xfrm>
          <a:off x="0" y="1725306"/>
          <a:ext cx="64678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E26F7-9B26-4E05-85D0-1EA362B8B990}">
      <dsp:nvSpPr>
        <dsp:cNvPr id="0" name=""/>
        <dsp:cNvSpPr/>
      </dsp:nvSpPr>
      <dsp:spPr>
        <a:xfrm>
          <a:off x="0" y="1725306"/>
          <a:ext cx="6467866" cy="1725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Who on our council wants to work on this?</a:t>
          </a:r>
        </a:p>
      </dsp:txBody>
      <dsp:txXfrm>
        <a:off x="0" y="1725306"/>
        <a:ext cx="6467866" cy="1725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22B3C-D59C-4BE5-BBDA-8956185D7D7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6DA59-288A-4BA3-958C-6D099FCF1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6DA59-288A-4BA3-958C-6D099FCF1C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6DA59-288A-4BA3-958C-6D099FCF1C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31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6DA59-288A-4BA3-958C-6D099FCF1C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9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E78D-5AE0-4539-88B3-9F590B51BE5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8175-8A1D-4681-B460-F02BFDC4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2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E78D-5AE0-4539-88B3-9F590B51BE5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8175-8A1D-4681-B460-F02BFDC4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5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E78D-5AE0-4539-88B3-9F590B51BE5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8175-8A1D-4681-B460-F02BFDC4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6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E78D-5AE0-4539-88B3-9F590B51BE5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8175-8A1D-4681-B460-F02BFDC4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7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E78D-5AE0-4539-88B3-9F590B51BE5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8175-8A1D-4681-B460-F02BFDC4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7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E78D-5AE0-4539-88B3-9F590B51BE5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8175-8A1D-4681-B460-F02BFDC4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E78D-5AE0-4539-88B3-9F590B51BE5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8175-8A1D-4681-B460-F02BFDC4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9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E78D-5AE0-4539-88B3-9F590B51BE5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8175-8A1D-4681-B460-F02BFDC4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8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E78D-5AE0-4539-88B3-9F590B51BE5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8175-8A1D-4681-B460-F02BFDC4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6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E78D-5AE0-4539-88B3-9F590B51BE5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8175-8A1D-4681-B460-F02BFDC4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7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E78D-5AE0-4539-88B3-9F590B51BE5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8175-8A1D-4681-B460-F02BFDC4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5E78D-5AE0-4539-88B3-9F590B51BE5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A8175-8A1D-4681-B460-F02BFDC4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2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louisfed.org/community-development/publications/harvesting-opportunity" TargetMode="External"/><Relationship Id="rId2" Type="http://schemas.openxmlformats.org/officeDocument/2006/relationships/hyperlink" Target="http://dgco.maps.arcgis.com/apps/MapJournal/index.html?appid=0f7fbeb0a23b49afaac7c93a88c5d2f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s://localfoodeconomics.com/toolki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etworkkansas.com/" TargetMode="External"/><Relationship Id="rId5" Type="http://schemas.openxmlformats.org/officeDocument/2006/relationships/hyperlink" Target="http://kansashealthyfood.org/" TargetMode="External"/><Relationship Id="rId4" Type="http://schemas.openxmlformats.org/officeDocument/2006/relationships/hyperlink" Target="https://www.usda.gov/sites/default/files/documents/FoodSupplyChain_v8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D0CD-838C-4BE8-A400-5EA0154D3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5857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>
                <a:solidFill>
                  <a:schemeClr val="accent1"/>
                </a:solidFill>
                <a:latin typeface="Abadi" panose="020B0604020104020204" pitchFamily="34" charset="0"/>
                <a:cs typeface="Rod" panose="020B0604020202020204" pitchFamily="49" charset="-79"/>
              </a:rPr>
              <a:t>Eco Devo 101: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3608A-AC38-4241-B069-BBB6CDE6E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68772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A Discussion Guide for Kansas Food Councils</a:t>
            </a: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197B2-017F-4386-8B38-7E8417679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657428"/>
            <a:ext cx="12231757" cy="143304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849C10-F61A-4D46-AE0D-D62CAC042C5F}"/>
              </a:ext>
            </a:extLst>
          </p:cNvPr>
          <p:cNvCxnSpPr/>
          <p:nvPr/>
        </p:nvCxnSpPr>
        <p:spPr>
          <a:xfrm>
            <a:off x="-26504" y="2130952"/>
            <a:ext cx="12231756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1D9EF4-9836-4BF9-95A2-78A37ED87D2B}"/>
              </a:ext>
            </a:extLst>
          </p:cNvPr>
          <p:cNvCxnSpPr/>
          <p:nvPr/>
        </p:nvCxnSpPr>
        <p:spPr>
          <a:xfrm>
            <a:off x="0" y="5090477"/>
            <a:ext cx="12231756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40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09529-4049-4995-ABA2-5834FF1F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Abadi" panose="020B0604020104020204" pitchFamily="34" charset="0"/>
              </a:rPr>
              <a:t>Buy local:</a:t>
            </a:r>
            <a:br>
              <a:rPr lang="en-US" sz="3400" dirty="0"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en-US" sz="3400" dirty="0">
                <a:solidFill>
                  <a:srgbClr val="FFFFFF"/>
                </a:solidFill>
                <a:latin typeface="Abadi" panose="020B0604020104020204" pitchFamily="34" charset="0"/>
              </a:rPr>
              <a:t>Local purchasing is a preference to buy locally produced goods and services over those produced farther away. </a:t>
            </a:r>
            <a:br>
              <a:rPr lang="en-US" sz="3400" dirty="0">
                <a:solidFill>
                  <a:srgbClr val="FFFFFF"/>
                </a:solidFill>
                <a:latin typeface="Abadi" panose="020B0604020104020204" pitchFamily="34" charset="0"/>
              </a:rPr>
            </a:br>
            <a:endParaRPr lang="en-US" sz="3400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A880983C-2FCF-40CC-AFF6-F1479EC8D4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02640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155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F8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36373-DF6C-4F69-BB55-6ECAEE0A2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  <a:latin typeface="Abadi" panose="020B0604020104020204" pitchFamily="34" charset="0"/>
              </a:rPr>
              <a:t>Local multiplier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A68266-4979-4F2B-A61B-EBEA79705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07" b="-2"/>
          <a:stretch/>
        </p:blipFill>
        <p:spPr>
          <a:xfrm>
            <a:off x="327547" y="321733"/>
            <a:ext cx="7040880" cy="4097252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6F337-3FF8-471B-BE5C-AE36B0CAD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Abadi" panose="020B0604020104020204" pitchFamily="34" charset="0"/>
              </a:rPr>
              <a:t>The </a:t>
            </a:r>
            <a:r>
              <a:rPr lang="en-US" sz="2400" b="1" dirty="0">
                <a:solidFill>
                  <a:srgbClr val="FFFFFF"/>
                </a:solidFill>
                <a:latin typeface="Abadi" panose="020B0604020104020204" pitchFamily="34" charset="0"/>
              </a:rPr>
              <a:t>multiplier effect </a:t>
            </a:r>
            <a:r>
              <a:rPr lang="en-US" sz="2400" dirty="0">
                <a:solidFill>
                  <a:srgbClr val="FFFFFF"/>
                </a:solidFill>
                <a:latin typeface="Abadi" panose="020B0604020104020204" pitchFamily="34" charset="0"/>
              </a:rPr>
              <a:t>is the amount of local economic activity that is triggered by the purchase of any one item. 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Abadi" panose="020B0604020104020204" pitchFamily="34" charset="0"/>
              </a:rPr>
              <a:t>The more a dollar circulates in a defined region, the more income, wealth and jobs it creates.</a:t>
            </a:r>
          </a:p>
        </p:txBody>
      </p:sp>
    </p:spTree>
    <p:extLst>
      <p:ext uri="{BB962C8B-B14F-4D97-AF65-F5344CB8AC3E}">
        <p14:creationId xmlns:p14="http://schemas.microsoft.com/office/powerpoint/2010/main" val="3935658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708B4-584F-498D-8624-9ED2D035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Abadi" panose="020B0604020104020204" pitchFamily="34" charset="0"/>
              </a:rPr>
              <a:t>Import substitution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F7A69D5C-E740-4BC5-80EF-A7BB6AEB15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01454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100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DBD2AB-06DF-46B2-B84D-7914D0966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46325" cy="5105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badi" panose="020B0604020104020204" pitchFamily="34" charset="0"/>
              </a:rPr>
              <a:t>So how do Food Councils across the state work on eco devo?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4ACEB2-AF43-4A51-AB58-97CA8106E7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05383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038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8ABE-230E-4397-8C7B-D4B5247C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27564"/>
            <a:ext cx="7474172" cy="1325563"/>
          </a:xfrm>
        </p:spPr>
        <p:txBody>
          <a:bodyPr>
            <a:normAutofit fontScale="90000"/>
          </a:bodyPr>
          <a:lstStyle/>
          <a:p>
            <a:r>
              <a:rPr lang="en-US" sz="4100" dirty="0">
                <a:solidFill>
                  <a:schemeClr val="accent1"/>
                </a:solidFill>
                <a:latin typeface="Abadi" panose="020B0604020104020204" pitchFamily="34" charset="0"/>
              </a:rPr>
              <a:t>1.  How can we engage with economic development partners?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62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rawing of a face&#10;&#10;Description generated with high confidence">
            <a:extLst>
              <a:ext uri="{FF2B5EF4-FFF2-40B4-BE49-F238E27FC236}">
                <a16:creationId xmlns:a16="http://schemas.microsoft.com/office/drawing/2014/main" id="{A8B67E26-F8CA-4090-A005-EE988EA02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106" y="2691796"/>
            <a:ext cx="1474407" cy="1474407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8DA942-8EED-437F-B6D7-8BE81F8BC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459559"/>
              </p:ext>
            </p:extLst>
          </p:nvPr>
        </p:nvGraphicFramePr>
        <p:xfrm>
          <a:off x="1136429" y="2278173"/>
          <a:ext cx="6467867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84817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EF34-504F-462B-AFEA-12259136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badi" panose="020B0604020104020204" pitchFamily="34" charset="0"/>
              </a:rPr>
              <a:t>2.  How do we determine what policy or investment solutions might work in our community?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0C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CB4E232B-9983-4465-A5B6-8CF532177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"/>
          <a:stretch/>
        </p:blipFill>
        <p:spPr>
          <a:xfrm>
            <a:off x="9126999" y="2571890"/>
            <a:ext cx="1716974" cy="1714217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476452-1446-468C-82CA-B4DD5E368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204869"/>
              </p:ext>
            </p:extLst>
          </p:nvPr>
        </p:nvGraphicFramePr>
        <p:xfrm>
          <a:off x="1136429" y="2278173"/>
          <a:ext cx="6467867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4665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EF34-504F-462B-AFEA-12259136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badi" panose="020B0604020104020204" pitchFamily="34" charset="0"/>
              </a:rPr>
              <a:t>3.  How do we move those policy or investment ideas forward?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0C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476452-1446-468C-82CA-B4DD5E368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691764"/>
              </p:ext>
            </p:extLst>
          </p:nvPr>
        </p:nvGraphicFramePr>
        <p:xfrm>
          <a:off x="1136429" y="2278173"/>
          <a:ext cx="6467867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5BE5B29F-FD24-471B-BE94-AA3B9D7B40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540" y="2721046"/>
            <a:ext cx="1485193" cy="14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44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2F8AB-DF82-457F-89D1-6CD3CC2CA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How can we learn more?</a:t>
            </a:r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AF63F-E0E8-4897-A29F-B7FE60C5E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3" y="795548"/>
            <a:ext cx="3759198" cy="5275603"/>
          </a:xfrm>
        </p:spPr>
        <p:txBody>
          <a:bodyPr anchor="ctr">
            <a:normAutofit/>
          </a:bodyPr>
          <a:lstStyle/>
          <a:p>
            <a:pPr fontAlgn="base"/>
            <a:r>
              <a:rPr lang="en-US" sz="1600" dirty="0"/>
              <a:t>In May 2018, stakeholders across the state convened for the </a:t>
            </a:r>
            <a:r>
              <a:rPr lang="en-US" sz="1600" u="sng" dirty="0">
                <a:hlinkClick r:id="rId2"/>
              </a:rPr>
              <a:t>Harvesting Opportunity Symposium</a:t>
            </a:r>
            <a:r>
              <a:rPr lang="en-US" sz="1600" dirty="0"/>
              <a:t>, and shared their ideas for growing community food systems in Kansas.</a:t>
            </a:r>
          </a:p>
          <a:p>
            <a:pPr fontAlgn="base"/>
            <a:r>
              <a:rPr lang="en-US" sz="1600" dirty="0"/>
              <a:t>The Federal Reserve and U.S. Department of Agriculture collaborated to study regional food systems as a means for enhancing economic opportunity. The resultant publication, </a:t>
            </a:r>
            <a:r>
              <a:rPr lang="en-US" sz="1600" u="sng" dirty="0">
                <a:hlinkClick r:id="rId3"/>
              </a:rPr>
              <a:t>Harvesting Opportunity: The Power of Regional Food System Investments to Transform Communities</a:t>
            </a:r>
            <a:r>
              <a:rPr lang="en-US" sz="1600" dirty="0"/>
              <a:t>, highlights recent findings and opportunities in this sector.</a:t>
            </a:r>
          </a:p>
          <a:p>
            <a:r>
              <a:rPr lang="en-US" sz="1600" dirty="0"/>
              <a:t>The U.S. Department of Agriculture Agricultural Marketing Service convened a team of regional economists and food system specialists to develop a </a:t>
            </a:r>
            <a:r>
              <a:rPr lang="en-US" sz="1600" u="sng" dirty="0">
                <a:hlinkClick r:id="rId4"/>
              </a:rPr>
              <a:t>best practice toolkit</a:t>
            </a:r>
            <a:r>
              <a:rPr lang="en-US" sz="1600" dirty="0"/>
              <a:t> for evaluating the economic impacts of local food system activities. </a:t>
            </a:r>
            <a:endParaRPr lang="en-US" sz="1600" dirty="0">
              <a:latin typeface="Abadi" panose="020B0604020104020204" pitchFamily="34" charset="0"/>
            </a:endParaRPr>
          </a:p>
        </p:txBody>
      </p:sp>
      <p:pic>
        <p:nvPicPr>
          <p:cNvPr id="5" name="Graphic 4" descr="Head with Gears">
            <a:extLst>
              <a:ext uri="{FF2B5EF4-FFF2-40B4-BE49-F238E27FC236}">
                <a16:creationId xmlns:a16="http://schemas.microsoft.com/office/drawing/2014/main" id="{22E3DE84-A567-4356-910A-33D13FC66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1120" y="2624980"/>
            <a:ext cx="1608039" cy="16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51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2F8AB-DF82-457F-89D1-6CD3CC2CA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Abadi" panose="020B0604020104020204" pitchFamily="34" charset="0"/>
              </a:rPr>
              <a:t>What are some resources we can tap into?</a:t>
            </a:r>
            <a:endParaRPr lang="en-US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Graphic 6" descr="Money">
            <a:extLst>
              <a:ext uri="{FF2B5EF4-FFF2-40B4-BE49-F238E27FC236}">
                <a16:creationId xmlns:a16="http://schemas.microsoft.com/office/drawing/2014/main" id="{A9334354-805A-4DDE-BE0A-1158CC7E7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3078" y="2576514"/>
            <a:ext cx="1705848" cy="170584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AF63F-E0E8-4897-A29F-B7FE60C5E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3" y="795548"/>
            <a:ext cx="3759198" cy="52756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badi" panose="020B0604020104020204" pitchFamily="34" charset="0"/>
                <a:hlinkClick r:id="rId4"/>
              </a:rPr>
              <a:t>USDA offers more than 30 grant, loan and cost-share programs</a:t>
            </a:r>
            <a:r>
              <a:rPr lang="en-US" sz="1600" dirty="0">
                <a:latin typeface="Abadi" panose="020B0604020104020204" pitchFamily="34" charset="0"/>
              </a:rPr>
              <a:t> to support community food systems throughout the supply chain.  </a:t>
            </a:r>
          </a:p>
          <a:p>
            <a:pPr marL="0" indent="0">
              <a:buNone/>
            </a:pPr>
            <a:br>
              <a:rPr lang="en-US" sz="1600" dirty="0">
                <a:latin typeface="Abadi" panose="020B0604020104020204" pitchFamily="34" charset="0"/>
              </a:rPr>
            </a:br>
            <a:r>
              <a:rPr lang="en-US" sz="1600" dirty="0">
                <a:latin typeface="Abadi" panose="020B0604020104020204" pitchFamily="34" charset="0"/>
              </a:rPr>
              <a:t>The </a:t>
            </a:r>
            <a:r>
              <a:rPr lang="en-US" sz="1600" u="sng" dirty="0">
                <a:latin typeface="Abadi" panose="020B0604020104020204" pitchFamily="34" charset="0"/>
                <a:hlinkClick r:id="rId5"/>
              </a:rPr>
              <a:t>Kansas Healthy Food Initiative (KHFI)</a:t>
            </a:r>
            <a:r>
              <a:rPr lang="en-US" sz="1600" dirty="0">
                <a:latin typeface="Abadi" panose="020B0604020104020204" pitchFamily="34" charset="0"/>
              </a:rPr>
              <a:t> is a public-private partnership that provides technical assistance for those seeking to strengthen access to healthy foods as well as financing through a mix of loans and grants to develop new or renovate fresh food retail in underserved communities throughout Kansas. </a:t>
            </a:r>
          </a:p>
          <a:p>
            <a:pPr marL="0" indent="0">
              <a:buNone/>
            </a:pPr>
            <a:br>
              <a:rPr lang="en-US" sz="1600" dirty="0">
                <a:latin typeface="Abadi" panose="020B0604020104020204" pitchFamily="34" charset="0"/>
              </a:rPr>
            </a:br>
            <a:r>
              <a:rPr lang="en-US" sz="1600" u="sng" dirty="0">
                <a:latin typeface="Abadi" panose="020B0604020104020204" pitchFamily="34" charset="0"/>
                <a:hlinkClick r:id="rId6"/>
              </a:rPr>
              <a:t>Network Kansas</a:t>
            </a:r>
            <a:r>
              <a:rPr lang="en-US" sz="1600" dirty="0">
                <a:latin typeface="Abadi" panose="020B0604020104020204" pitchFamily="34" charset="0"/>
              </a:rPr>
              <a:t> supports an entrepreneurial environment in Kansas by providing a central portal that connects entrepreneurs and small business owners with expertise, education, and resources to grow their businesses and communities.</a:t>
            </a:r>
            <a:br>
              <a:rPr lang="en-US" sz="1600" dirty="0">
                <a:latin typeface="Abadi" panose="020B0604020104020204" pitchFamily="34" charset="0"/>
              </a:rPr>
            </a:br>
            <a:endParaRPr lang="en-US" sz="1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4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44FA6AE-E301-47EC-BB6B-E8C75547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badi" panose="020B0604020104020204" pitchFamily="34" charset="0"/>
              </a:rPr>
              <a:t>Where did this guide come from?</a:t>
            </a:r>
            <a:endParaRPr lang="en-US" sz="3600" kern="1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4794EB-AAD1-4C02-9FFC-346065010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In May 2018, these partner organizations hosted the Harvesting Opportunity Symposium to discuss: </a:t>
            </a:r>
          </a:p>
          <a:p>
            <a:r>
              <a:rPr lang="en-US" b="1" dirty="0">
                <a:solidFill>
                  <a:schemeClr val="bg1"/>
                </a:solidFill>
                <a:latin typeface="Abadi" panose="020B0604020104020204" pitchFamily="34" charset="0"/>
              </a:rPr>
              <a:t>How can we build true community wealth in Kansas through food and farming?</a:t>
            </a: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One of the key takeaways was that the food and farm councils in Kansas want to connect to their economic development partners to discuss these ideas.</a:t>
            </a: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The slides that follow are a guide to help you do just that!  </a:t>
            </a:r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5D9358C-D674-4480-92DD-AE804A320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488963"/>
            <a:ext cx="6250769" cy="371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2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BF13E-B6BD-4E77-9E9A-1E6B2166A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badi" panose="020B0604020104020204" pitchFamily="34" charset="0"/>
              </a:rPr>
              <a:t>What is economic development (eco devo)?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9A343-B9B0-4455-AE9D-5035B383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Investments, strategies, and policies that aim to improve prosperity.  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Typically, this means: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creating and/or retaining jobs,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supporting higher incomes,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or growing the tax base.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  <p:sp>
        <p:nvSpPr>
          <p:cNvPr id="5" name="AutoShape 2" descr="Image result for economic development">
            <a:extLst>
              <a:ext uri="{FF2B5EF4-FFF2-40B4-BE49-F238E27FC236}">
                <a16:creationId xmlns:a16="http://schemas.microsoft.com/office/drawing/2014/main" id="{A142F07E-9530-4B51-893C-78A40A8404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2ECBD9C-6D14-495E-B8CC-1865F8657B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43" y="1690688"/>
            <a:ext cx="4432006" cy="44611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416392-1052-4E64-A8E0-66DC4E47C045}"/>
              </a:ext>
            </a:extLst>
          </p:cNvPr>
          <p:cNvCxnSpPr/>
          <p:nvPr/>
        </p:nvCxnSpPr>
        <p:spPr>
          <a:xfrm>
            <a:off x="-26504" y="1428587"/>
            <a:ext cx="1223175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99779C-C2D4-4F41-9BC4-6AED55FBD7A7}"/>
              </a:ext>
            </a:extLst>
          </p:cNvPr>
          <p:cNvCxnSpPr/>
          <p:nvPr/>
        </p:nvCxnSpPr>
        <p:spPr>
          <a:xfrm>
            <a:off x="0" y="6577056"/>
            <a:ext cx="1223175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47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72413-7539-4FF4-94BF-35BB30DE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badi" panose="020B0604020104020204" pitchFamily="34" charset="0"/>
              </a:rPr>
              <a:t>Economic Development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24CA9-0E62-4808-8AE7-DFC6FCB0D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Business improvement districts, or similar public-private partnerships</a:t>
            </a:r>
          </a:p>
          <a:p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Community Development Block Grants </a:t>
            </a:r>
          </a:p>
          <a:p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Affordable housing bonds</a:t>
            </a:r>
          </a:p>
          <a:p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Tax credits</a:t>
            </a:r>
          </a:p>
          <a:p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Tax abatement</a:t>
            </a:r>
          </a:p>
          <a:p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Tax increment financing (TIF)</a:t>
            </a:r>
          </a:p>
          <a:p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Tourism initiatives</a:t>
            </a:r>
          </a:p>
          <a:p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Bond issuance</a:t>
            </a:r>
          </a:p>
          <a:p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Small business assistance programs</a:t>
            </a:r>
          </a:p>
          <a:p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Industrial site development</a:t>
            </a:r>
          </a:p>
          <a:p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Enterprise Zones</a:t>
            </a:r>
          </a:p>
          <a:p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Revolving loan funds</a:t>
            </a:r>
          </a:p>
          <a:p>
            <a:endParaRPr lang="en-US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endParaRPr lang="en-US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E7D104-2D19-44A2-8BDC-53802B002EDF}"/>
              </a:ext>
            </a:extLst>
          </p:cNvPr>
          <p:cNvCxnSpPr/>
          <p:nvPr/>
        </p:nvCxnSpPr>
        <p:spPr>
          <a:xfrm>
            <a:off x="-26504" y="1428587"/>
            <a:ext cx="1223175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E2759D-0694-426F-B4A9-6E5F28D926EB}"/>
              </a:ext>
            </a:extLst>
          </p:cNvPr>
          <p:cNvCxnSpPr/>
          <p:nvPr/>
        </p:nvCxnSpPr>
        <p:spPr>
          <a:xfrm>
            <a:off x="0" y="6577056"/>
            <a:ext cx="1223175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7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D748-34FC-4630-86B4-3C6DD8FF2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3079538"/>
            <a:ext cx="7467600" cy="23251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800" dirty="0">
                <a:solidFill>
                  <a:schemeClr val="tx2"/>
                </a:solidFill>
                <a:latin typeface="Abadi" panose="020B0604020104020204" pitchFamily="34" charset="0"/>
              </a:rPr>
              <a:t>What are examples of economic development tools used in our community?</a:t>
            </a:r>
            <a:br>
              <a:rPr lang="en-US" sz="3800" dirty="0">
                <a:solidFill>
                  <a:schemeClr val="tx2"/>
                </a:solidFill>
                <a:latin typeface="Abadi" panose="020B0604020104020204" pitchFamily="34" charset="0"/>
              </a:rPr>
            </a:br>
            <a:endParaRPr lang="en-US" sz="3800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92EA0DEB-983C-4A94-9B9A-51E32098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36">
            <a:extLst>
              <a:ext uri="{FF2B5EF4-FFF2-40B4-BE49-F238E27FC236}">
                <a16:creationId xmlns:a16="http://schemas.microsoft.com/office/drawing/2014/main" id="{9E197AD2-3004-4188-A389-E9EAC108A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917129"/>
            <a:ext cx="1920240" cy="192024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F0EE8309-459E-42D7-9896-D036CC1E2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5229361" y="1010610"/>
            <a:ext cx="1733278" cy="1733278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3" name="Rectangle 38">
            <a:extLst>
              <a:ext uri="{FF2B5EF4-FFF2-40B4-BE49-F238E27FC236}">
                <a16:creationId xmlns:a16="http://schemas.microsoft.com/office/drawing/2014/main" id="{A82D0C51-DE81-4DC1-8D2D-1A3EE14E6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2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591A7E-B5EA-4A88-8689-2CC344AFF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  <a:latin typeface="Abadi" panose="020B0604020104020204" pitchFamily="34" charset="0"/>
              </a:rPr>
              <a:t>How does economic development relate to our work on our community’s food system?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B404092B-9ED5-4B48-8AD4-192F33A0D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45463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084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573242-B763-4282-B4A5-AFA22B71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Economic benefits of community food systems:</a:t>
            </a:r>
            <a:b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80B22037-B3E9-4B93-AD7D-F11C4DCCA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168510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679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D748-34FC-4630-86B4-3C6DD8FF2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3079538"/>
            <a:ext cx="7467600" cy="27678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800" dirty="0">
                <a:solidFill>
                  <a:schemeClr val="tx2"/>
                </a:solidFill>
                <a:latin typeface="Abadi" panose="020B0604020104020204" pitchFamily="34" charset="0"/>
              </a:rPr>
              <a:t>What are some examples of local food businesses in our community? </a:t>
            </a:r>
            <a:br>
              <a:rPr lang="en-US" sz="3800" dirty="0">
                <a:solidFill>
                  <a:schemeClr val="tx2"/>
                </a:solidFill>
                <a:latin typeface="Abadi" panose="020B0604020104020204" pitchFamily="34" charset="0"/>
              </a:rPr>
            </a:br>
            <a:r>
              <a:rPr lang="en-US" sz="3800" dirty="0">
                <a:solidFill>
                  <a:schemeClr val="tx2"/>
                </a:solidFill>
                <a:latin typeface="Abadi" panose="020B0604020104020204" pitchFamily="34" charset="0"/>
              </a:rPr>
              <a:t> How do they create community economic benefits?</a:t>
            </a:r>
            <a:br>
              <a:rPr lang="en-US" sz="3800" dirty="0">
                <a:solidFill>
                  <a:schemeClr val="tx2"/>
                </a:solidFill>
                <a:latin typeface="Abadi" panose="020B0604020104020204" pitchFamily="34" charset="0"/>
              </a:rPr>
            </a:br>
            <a:endParaRPr lang="en-US" sz="3800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EA0DEB-983C-4A94-9B9A-51E32098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E197AD2-3004-4188-A389-E9EAC108A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917129"/>
            <a:ext cx="1920240" cy="192024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B7ECA39-F54A-46BC-95A1-718B64D7F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5229361" y="1010610"/>
            <a:ext cx="1733278" cy="1733278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82D0C51-DE81-4DC1-8D2D-1A3EE14E6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8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59661-F318-4AFA-8AE4-0AD5A8AD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Abadi" panose="020B0604020104020204" pitchFamily="34" charset="0"/>
              </a:rPr>
              <a:t>What new vocabulary might we need?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5EBCC-88B4-4EDF-821A-958B9E3C1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In economic development, there are some key terms to know when making the argument for the benefits of investing in community food systems:</a:t>
            </a:r>
            <a:b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</a:br>
            <a:endParaRPr lang="en-US" sz="2400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lvl="1"/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Buy Local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Local Multiplier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Import Substitution</a:t>
            </a:r>
          </a:p>
        </p:txBody>
      </p:sp>
    </p:spTree>
    <p:extLst>
      <p:ext uri="{BB962C8B-B14F-4D97-AF65-F5344CB8AC3E}">
        <p14:creationId xmlns:p14="http://schemas.microsoft.com/office/powerpoint/2010/main" val="1146421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PC color palett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007777"/>
      </a:accent1>
      <a:accent2>
        <a:srgbClr val="77A186"/>
      </a:accent2>
      <a:accent3>
        <a:srgbClr val="FFD300"/>
      </a:accent3>
      <a:accent4>
        <a:srgbClr val="457C1F"/>
      </a:accent4>
      <a:accent5>
        <a:srgbClr val="E44431"/>
      </a:accent5>
      <a:accent6>
        <a:srgbClr val="2BB8C9"/>
      </a:accent6>
      <a:hlink>
        <a:srgbClr val="BCBE00"/>
      </a:hlink>
      <a:folHlink>
        <a:srgbClr val="542D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2246</TotalTime>
  <Words>784</Words>
  <Application>Microsoft Office PowerPoint</Application>
  <PresentationFormat>Widescreen</PresentationFormat>
  <Paragraphs>82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Abadi</vt:lpstr>
      <vt:lpstr>Arial</vt:lpstr>
      <vt:lpstr>Calibri</vt:lpstr>
      <vt:lpstr>Calibri Light</vt:lpstr>
      <vt:lpstr>Rod</vt:lpstr>
      <vt:lpstr>Wingdings</vt:lpstr>
      <vt:lpstr>Office Theme</vt:lpstr>
      <vt:lpstr>Eco Devo 101:</vt:lpstr>
      <vt:lpstr>Where did this guide come from?</vt:lpstr>
      <vt:lpstr>What is economic development (eco devo)?</vt:lpstr>
      <vt:lpstr>Economic Development Tools</vt:lpstr>
      <vt:lpstr>What are examples of economic development tools used in our community? </vt:lpstr>
      <vt:lpstr>How does economic development relate to our work on our community’s food system?</vt:lpstr>
      <vt:lpstr>Economic benefits of community food systems: </vt:lpstr>
      <vt:lpstr>What are some examples of local food businesses in our community?   How do they create community economic benefits? </vt:lpstr>
      <vt:lpstr>What new vocabulary might we need?</vt:lpstr>
      <vt:lpstr>Buy local: Local purchasing is a preference to buy locally produced goods and services over those produced farther away.  </vt:lpstr>
      <vt:lpstr>Local multiplier</vt:lpstr>
      <vt:lpstr>Import substitution</vt:lpstr>
      <vt:lpstr>So how do Food Councils across the state work on eco devo?</vt:lpstr>
      <vt:lpstr>1.  How can we engage with economic development partners?</vt:lpstr>
      <vt:lpstr>2.  How do we determine what policy or investment solutions might work in our community?</vt:lpstr>
      <vt:lpstr>3.  How do we move those policy or investment ideas forward?</vt:lpstr>
      <vt:lpstr>How can we learn more?</vt:lpstr>
      <vt:lpstr>What are some resources we can tap into?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Devo 101:</dc:title>
  <dc:creator>eileen.horn@gmail.com</dc:creator>
  <cp:lastModifiedBy>eileen.horn@gmail.com</cp:lastModifiedBy>
  <cp:revision>44</cp:revision>
  <dcterms:created xsi:type="dcterms:W3CDTF">2018-09-14T14:44:01Z</dcterms:created>
  <dcterms:modified xsi:type="dcterms:W3CDTF">2018-10-03T20:11:36Z</dcterms:modified>
</cp:coreProperties>
</file>